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5" r:id="rId4"/>
    <p:sldId id="264" r:id="rId5"/>
    <p:sldId id="273" r:id="rId6"/>
    <p:sldId id="270" r:id="rId7"/>
    <p:sldId id="282" r:id="rId8"/>
    <p:sldId id="281" r:id="rId9"/>
    <p:sldId id="275" r:id="rId10"/>
    <p:sldId id="290" r:id="rId11"/>
    <p:sldId id="284" r:id="rId12"/>
    <p:sldId id="276" r:id="rId13"/>
    <p:sldId id="288" r:id="rId14"/>
    <p:sldId id="269" r:id="rId15"/>
    <p:sldId id="258" r:id="rId16"/>
    <p:sldId id="285" r:id="rId17"/>
    <p:sldId id="259" r:id="rId18"/>
    <p:sldId id="266" r:id="rId19"/>
    <p:sldId id="261" r:id="rId20"/>
    <p:sldId id="260" r:id="rId21"/>
    <p:sldId id="268" r:id="rId22"/>
    <p:sldId id="278" r:id="rId23"/>
    <p:sldId id="277" r:id="rId24"/>
    <p:sldId id="354" r:id="rId25"/>
    <p:sldId id="352" r:id="rId26"/>
    <p:sldId id="353" r:id="rId27"/>
    <p:sldId id="355" r:id="rId28"/>
    <p:sldId id="357" r:id="rId29"/>
    <p:sldId id="280" r:id="rId3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9C42D-F750-47A3-9F07-D7C18C7938DF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2E6F6-4ED3-4189-B758-D6BDB3DD798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640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E78A471-D789-41F3-8A64-F8CE717DD838}" type="slidenum">
              <a:rPr lang="en-GB"/>
              <a:t>17</a:t>
            </a:fld>
            <a:endParaRPr lang="en-GB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tIns="10584"/>
          <a:lstStyle/>
          <a:p>
            <a:pPr algn="just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t>Proposal for a new terminology of risk factors for anaphylactic reactions.</a:t>
            </a:r>
          </a:p>
          <a:p>
            <a:endParaRPr/>
          </a:p>
          <a:p>
            <a:r>
              <a:rPr lang="en-GB"/>
              <a:t>IF THIS IMAGE HAS BEEN PROVIDED BY OR IS OWNED BY A THIRD PARTY, AS INDICATED IN THE CAPTION LINE, THEN FURTHER PERMISSION MAY BE NEEDED BEFORE ANY FURTHER USE. PLEASE CONTACT WILEY'S PERMISSIONS DEPARTMENT ON PERMISSIONS@WILEY.COM OR USE THE RIGHTSLINK SERVICE BY CLICKING ON THE 'REQUEST PERMISSIONS' LINK ACCOMPANYING THIS ARTICLE. WILEY OR AUTHOR OWNED IMAGES MAY BE USED FOR NON-COMMERCIAL PURPOSES, SUBJECT TO PROPER CITATION OF THE ARTICLE, AUTHOR, AND PUBLISHER.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40197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E78A471-D789-41F3-8A64-F8CE717DD838}" type="slidenum">
              <a:rPr lang="en-GB"/>
              <a:t>20</a:t>
            </a:fld>
            <a:endParaRPr lang="en-GB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tIns="10584"/>
          <a:lstStyle/>
          <a:p>
            <a:pPr algn="just"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t>Possible interacting mechanisms of augmentation.</a:t>
            </a:r>
          </a:p>
          <a:p>
            <a:endParaRPr/>
          </a:p>
          <a:p>
            <a:r>
              <a:rPr lang="en-GB"/>
              <a:t>IF THIS IMAGE HAS BEEN PROVIDED BY OR IS OWNED BY A THIRD PARTY, AS INDICATED IN THE CAPTION LINE, THEN FURTHER PERMISSION MAY BE NEEDED BEFORE ANY FURTHER USE. PLEASE CONTACT WILEY'S PERMISSIONS DEPARTMENT ON PERMISSIONS@WILEY.COM OR USE THE RIGHTSLINK SERVICE BY CLICKING ON THE 'REQUEST PERMISSIONS' LINK ACCOMPANYING THIS ARTICLE. WILEY OR AUTHOR OWNED IMAGES MAY BE USED FOR NON-COMMERCIAL PURPOSES, SUBJECT TO PROPER CITATION OF THE ARTICLE, AUTHOR, AND PUBLISHER.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14953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A9BB-2648-4117-98E6-89AB25CF8B33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2F0D-6214-4E0F-94B9-D8F4A7C626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2055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A9BB-2648-4117-98E6-89AB25CF8B33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2F0D-6214-4E0F-94B9-D8F4A7C626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9076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A9BB-2648-4117-98E6-89AB25CF8B33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2F0D-6214-4E0F-94B9-D8F4A7C626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96400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8959" cy="11434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641" y="1604329"/>
            <a:ext cx="10968959" cy="2193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641" y="3935934"/>
            <a:ext cx="10968959" cy="219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9B0-7DA8-466E-963D-86F25D5E43B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855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A9BB-2648-4117-98E6-89AB25CF8B33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2F0D-6214-4E0F-94B9-D8F4A7C626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23236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A9BB-2648-4117-98E6-89AB25CF8B33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2F0D-6214-4E0F-94B9-D8F4A7C626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672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A9BB-2648-4117-98E6-89AB25CF8B33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2F0D-6214-4E0F-94B9-D8F4A7C626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2813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A9BB-2648-4117-98E6-89AB25CF8B33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2F0D-6214-4E0F-94B9-D8F4A7C626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8015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A9BB-2648-4117-98E6-89AB25CF8B33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2F0D-6214-4E0F-94B9-D8F4A7C626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1890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A9BB-2648-4117-98E6-89AB25CF8B33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2F0D-6214-4E0F-94B9-D8F4A7C626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3507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A9BB-2648-4117-98E6-89AB25CF8B33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2F0D-6214-4E0F-94B9-D8F4A7C626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8590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AA9BB-2648-4117-98E6-89AB25CF8B33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2F0D-6214-4E0F-94B9-D8F4A7C626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738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AA9BB-2648-4117-98E6-89AB25CF8B33}" type="datetimeFigureOut">
              <a:rPr lang="hu-HU" smtClean="0"/>
              <a:t>2022. 02. 01.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22F0D-6214-4E0F-94B9-D8F4A7C626B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7885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onlinelibrary.wiley.com/doi/10.1111/all.12532/full#all12532-fig-0001" TargetMode="External"/><Relationship Id="rId5" Type="http://schemas.openxmlformats.org/officeDocument/2006/relationships/hyperlink" Target="http://onlinelibrary.wiley.com/doi/10.1111/all.2014.69.issue-12/issuetoc" TargetMode="Externa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onlinelibrary.wiley.com/doi/10.1111/all.12532/full#all12532-fig-0003" TargetMode="External"/><Relationship Id="rId5" Type="http://schemas.openxmlformats.org/officeDocument/2006/relationships/hyperlink" Target="http://onlinelibrary.wiley.com/doi/10.1111/all.2014.69.issue-12/issuetoc" TargetMode="Externa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ANAFILAXIA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dirty="0"/>
              <a:t>Nagy Adrienne</a:t>
            </a:r>
          </a:p>
          <a:p>
            <a:r>
              <a:rPr lang="hu-HU" dirty="0"/>
              <a:t>2018.11.20. BGYK</a:t>
            </a:r>
          </a:p>
        </p:txBody>
      </p:sp>
    </p:spTree>
    <p:extLst>
      <p:ext uri="{BB962C8B-B14F-4D97-AF65-F5344CB8AC3E}">
        <p14:creationId xmlns:p14="http://schemas.microsoft.com/office/powerpoint/2010/main" val="1635256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838200" y="432593"/>
            <a:ext cx="10515600" cy="132556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>
                <a:solidFill>
                  <a:schemeClr val="bg1"/>
                </a:solidFill>
              </a:rPr>
              <a:t>Adrenalin öninjekciós toll</a:t>
            </a:r>
          </a:p>
          <a:p>
            <a:pPr algn="ctr"/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5" name="Picture 3" descr="anap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019869"/>
            <a:ext cx="4610622" cy="477208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https://www.policymed.com/wp-content/uploads/2017/08/The-EpiPen-Whistleblower-Saga-Comes-to-a-Clos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890" y="2019868"/>
            <a:ext cx="5498910" cy="477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7451678" y="6089176"/>
            <a:ext cx="115266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u-HU" b="1" dirty="0"/>
              <a:t>EPIPEN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2047164" y="6102824"/>
            <a:ext cx="109634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u-HU" b="1" dirty="0"/>
              <a:t>ANAPEN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562065" y="1170424"/>
            <a:ext cx="504227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u-HU" b="1" dirty="0"/>
              <a:t>7,5-25 kg JUNIOR 150 mg, &gt;25 kg felnőtt 300 mg</a:t>
            </a:r>
          </a:p>
        </p:txBody>
      </p:sp>
    </p:spTree>
    <p:extLst>
      <p:ext uri="{BB962C8B-B14F-4D97-AF65-F5344CB8AC3E}">
        <p14:creationId xmlns:p14="http://schemas.microsoft.com/office/powerpoint/2010/main" val="2042375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0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233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sz="3200" dirty="0">
                <a:solidFill>
                  <a:srgbClr val="FF0000"/>
                </a:solidFill>
              </a:rPr>
              <a:t>Első </a:t>
            </a:r>
          </a:p>
          <a:p>
            <a:r>
              <a:rPr lang="hu-HU" dirty="0">
                <a:solidFill>
                  <a:srgbClr val="FF0000"/>
                </a:solidFill>
              </a:rPr>
              <a:t>Előkészíteni</a:t>
            </a:r>
            <a:r>
              <a:rPr lang="hu-HU" dirty="0"/>
              <a:t> az adrenalint</a:t>
            </a:r>
          </a:p>
        </p:txBody>
      </p:sp>
      <p:sp>
        <p:nvSpPr>
          <p:cNvPr id="7" name="Tartalom helye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hu-HU" sz="3200" dirty="0">
                <a:solidFill>
                  <a:schemeClr val="accent1">
                    <a:lumMod val="75000"/>
                  </a:schemeClr>
                </a:solidFill>
              </a:rPr>
              <a:t>Második</a:t>
            </a:r>
          </a:p>
          <a:p>
            <a:r>
              <a:rPr lang="hu-HU" dirty="0"/>
              <a:t>Mentő 104</a:t>
            </a:r>
          </a:p>
          <a:p>
            <a:r>
              <a:rPr lang="hu-HU" dirty="0"/>
              <a:t>Fektetés</a:t>
            </a:r>
          </a:p>
          <a:p>
            <a:pPr lvl="1"/>
            <a:r>
              <a:rPr lang="hu-HU" dirty="0" err="1"/>
              <a:t>Trendelenburg</a:t>
            </a:r>
            <a:r>
              <a:rPr lang="hu-HU" dirty="0"/>
              <a:t> </a:t>
            </a:r>
          </a:p>
          <a:p>
            <a:pPr lvl="1"/>
            <a:r>
              <a:rPr lang="hu-HU" dirty="0"/>
              <a:t>Eszméletlent stabil oldal</a:t>
            </a:r>
          </a:p>
          <a:p>
            <a:r>
              <a:rPr lang="hu-HU" dirty="0"/>
              <a:t>Infúzió, oxigén</a:t>
            </a:r>
          </a:p>
          <a:p>
            <a:r>
              <a:rPr lang="hu-HU" dirty="0" err="1"/>
              <a:t>Salbutamol</a:t>
            </a:r>
            <a:r>
              <a:rPr lang="hu-HU" dirty="0"/>
              <a:t> (</a:t>
            </a:r>
            <a:r>
              <a:rPr lang="hu-HU" dirty="0" err="1"/>
              <a:t>Ventolin</a:t>
            </a:r>
            <a:r>
              <a:rPr lang="hu-HU" dirty="0"/>
              <a:t> </a:t>
            </a:r>
            <a:r>
              <a:rPr lang="hu-HU" dirty="0" err="1"/>
              <a:t>inhal</a:t>
            </a:r>
            <a:r>
              <a:rPr lang="hu-HU" dirty="0"/>
              <a:t>.)</a:t>
            </a:r>
          </a:p>
          <a:p>
            <a:pPr lvl="1"/>
            <a:r>
              <a:rPr lang="hu-HU" dirty="0" err="1"/>
              <a:t>Asthmás</a:t>
            </a:r>
            <a:r>
              <a:rPr lang="hu-HU" dirty="0"/>
              <a:t> betegnek mindig</a:t>
            </a:r>
          </a:p>
          <a:p>
            <a:r>
              <a:rPr lang="hu-HU" dirty="0" err="1"/>
              <a:t>Trigger</a:t>
            </a:r>
            <a:r>
              <a:rPr lang="hu-HU" dirty="0"/>
              <a:t> eltávolítás</a:t>
            </a:r>
          </a:p>
          <a:p>
            <a:pPr lvl="1"/>
            <a:r>
              <a:rPr lang="hu-HU" dirty="0"/>
              <a:t>Ha lehetséges</a:t>
            </a:r>
          </a:p>
          <a:p>
            <a:pPr lvl="1"/>
            <a:r>
              <a:rPr lang="hu-HU" dirty="0"/>
              <a:t>Nincs hánytatás</a:t>
            </a:r>
          </a:p>
          <a:p>
            <a:pPr marL="457200" lvl="1" indent="0">
              <a:buNone/>
            </a:pPr>
            <a:endParaRPr lang="hu-HU" dirty="0"/>
          </a:p>
          <a:p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838200" y="432593"/>
            <a:ext cx="10515600" cy="132556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>
                <a:solidFill>
                  <a:schemeClr val="bg1"/>
                </a:solidFill>
              </a:rPr>
              <a:t>Teendők sorrendje </a:t>
            </a:r>
            <a:r>
              <a:rPr lang="hu-HU" dirty="0" err="1">
                <a:solidFill>
                  <a:schemeClr val="bg1"/>
                </a:solidFill>
              </a:rPr>
              <a:t>anafilaktoid</a:t>
            </a:r>
            <a:r>
              <a:rPr lang="hu-HU" dirty="0">
                <a:solidFill>
                  <a:schemeClr val="bg1"/>
                </a:solidFill>
              </a:rPr>
              <a:t> reakcióban</a:t>
            </a:r>
          </a:p>
        </p:txBody>
      </p:sp>
    </p:spTree>
    <p:extLst>
      <p:ext uri="{BB962C8B-B14F-4D97-AF65-F5344CB8AC3E}">
        <p14:creationId xmlns:p14="http://schemas.microsoft.com/office/powerpoint/2010/main" val="3199605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i.v</a:t>
            </a:r>
            <a:r>
              <a:rPr lang="hu-HU" dirty="0"/>
              <a:t>. /per </a:t>
            </a:r>
            <a:r>
              <a:rPr lang="hu-HU" dirty="0" err="1"/>
              <a:t>os</a:t>
            </a:r>
            <a:r>
              <a:rPr lang="hu-HU" dirty="0"/>
              <a:t> </a:t>
            </a:r>
            <a:r>
              <a:rPr lang="hu-HU" dirty="0" err="1"/>
              <a:t>antihisztamin</a:t>
            </a:r>
            <a:endParaRPr lang="hu-HU" dirty="0"/>
          </a:p>
          <a:p>
            <a:r>
              <a:rPr lang="hu-HU" dirty="0" err="1"/>
              <a:t>i.v</a:t>
            </a:r>
            <a:r>
              <a:rPr lang="hu-HU" dirty="0"/>
              <a:t>./</a:t>
            </a:r>
            <a:r>
              <a:rPr lang="hu-HU" dirty="0" err="1"/>
              <a:t>rectalis</a:t>
            </a:r>
            <a:r>
              <a:rPr lang="hu-HU" dirty="0"/>
              <a:t> szteroid 1mg/kg</a:t>
            </a:r>
          </a:p>
          <a:p>
            <a:r>
              <a:rPr lang="hu-HU" dirty="0"/>
              <a:t>4 óra kórházi/rendelőbeli obszerváció</a:t>
            </a:r>
          </a:p>
          <a:p>
            <a:r>
              <a:rPr lang="hu-HU" dirty="0"/>
              <a:t>Ha </a:t>
            </a:r>
            <a:r>
              <a:rPr lang="hu-HU" dirty="0" err="1"/>
              <a:t>asthma</a:t>
            </a:r>
            <a:r>
              <a:rPr lang="hu-HU" dirty="0"/>
              <a:t> van az anamnézisben,  </a:t>
            </a:r>
            <a:r>
              <a:rPr lang="hu-HU" dirty="0" err="1"/>
              <a:t>salbutamol</a:t>
            </a:r>
            <a:r>
              <a:rPr lang="hu-HU" dirty="0"/>
              <a:t> </a:t>
            </a:r>
            <a:r>
              <a:rPr lang="hu-HU" dirty="0" err="1"/>
              <a:t>inhal</a:t>
            </a:r>
            <a:r>
              <a:rPr lang="hu-HU" dirty="0"/>
              <a:t>.</a:t>
            </a:r>
          </a:p>
          <a:p>
            <a:r>
              <a:rPr lang="hu-HU" dirty="0"/>
              <a:t>Ha hasfájás, hányás –induló </a:t>
            </a:r>
            <a:r>
              <a:rPr lang="hu-HU" dirty="0" err="1"/>
              <a:t>anafilaxia</a:t>
            </a:r>
            <a:r>
              <a:rPr lang="hu-HU" dirty="0"/>
              <a:t> jele lehet, i.m. adrenalin?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838200" y="432593"/>
            <a:ext cx="10515600" cy="132556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>
                <a:solidFill>
                  <a:schemeClr val="bg1"/>
                </a:solidFill>
              </a:rPr>
              <a:t>Csak bőrtünet vagy </a:t>
            </a:r>
            <a:r>
              <a:rPr lang="hu-HU" dirty="0" err="1">
                <a:solidFill>
                  <a:schemeClr val="bg1"/>
                </a:solidFill>
              </a:rPr>
              <a:t>angiödéma</a:t>
            </a:r>
            <a:r>
              <a:rPr lang="hu-HU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3408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Étel, ital</a:t>
            </a:r>
          </a:p>
          <a:p>
            <a:r>
              <a:rPr lang="hu-HU" dirty="0"/>
              <a:t>Gyógyszer</a:t>
            </a:r>
          </a:p>
          <a:p>
            <a:r>
              <a:rPr lang="hu-HU" dirty="0"/>
              <a:t>Rovarcsípés</a:t>
            </a:r>
          </a:p>
          <a:p>
            <a:r>
              <a:rPr lang="hu-HU" dirty="0"/>
              <a:t>Hideghatás</a:t>
            </a:r>
          </a:p>
          <a:p>
            <a:r>
              <a:rPr lang="hu-HU" dirty="0"/>
              <a:t>Fizikai terhelés</a:t>
            </a:r>
          </a:p>
          <a:p>
            <a:r>
              <a:rPr lang="hu-HU" dirty="0"/>
              <a:t>Hajlamosító faktorok </a:t>
            </a:r>
          </a:p>
          <a:p>
            <a:pPr lvl="1"/>
            <a:r>
              <a:rPr lang="hu-HU" dirty="0"/>
              <a:t>fokozók</a:t>
            </a:r>
          </a:p>
          <a:p>
            <a:pPr lvl="1"/>
            <a:r>
              <a:rPr lang="hu-HU" dirty="0"/>
              <a:t>társbetegségek</a:t>
            </a:r>
          </a:p>
          <a:p>
            <a:pPr lvl="1"/>
            <a:r>
              <a:rPr lang="hu-HU" dirty="0" err="1"/>
              <a:t>kofaktorok</a:t>
            </a:r>
            <a:endParaRPr lang="hu-HU" dirty="0"/>
          </a:p>
          <a:p>
            <a:r>
              <a:rPr lang="hu-HU" dirty="0" err="1"/>
              <a:t>Iatrogen</a:t>
            </a:r>
            <a:r>
              <a:rPr lang="hu-HU" dirty="0"/>
              <a:t> (kontrasztanyag, ételterhelés, gyógyszerterhelés)</a:t>
            </a:r>
          </a:p>
          <a:p>
            <a:r>
              <a:rPr lang="hu-HU" dirty="0" err="1"/>
              <a:t>Idiopathiás</a:t>
            </a:r>
            <a:r>
              <a:rPr lang="hu-HU" dirty="0"/>
              <a:t>?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838200" y="432593"/>
            <a:ext cx="10515600" cy="132556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>
                <a:solidFill>
                  <a:schemeClr val="bg1"/>
                </a:solidFill>
              </a:rPr>
              <a:t>Anamnézis </a:t>
            </a:r>
          </a:p>
        </p:txBody>
      </p:sp>
    </p:spTree>
    <p:extLst>
      <p:ext uri="{BB962C8B-B14F-4D97-AF65-F5344CB8AC3E}">
        <p14:creationId xmlns:p14="http://schemas.microsoft.com/office/powerpoint/2010/main" val="2666813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Tüneteit befolyásolják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98220" y="196278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dirty="0"/>
              <a:t>										   </a:t>
            </a:r>
            <a:r>
              <a:rPr lang="hu-HU" b="1" dirty="0">
                <a:solidFill>
                  <a:srgbClr val="FF0000"/>
                </a:solidFill>
              </a:rPr>
              <a:t>ÚJ</a:t>
            </a:r>
          </a:p>
          <a:p>
            <a:pPr marL="0" indent="0">
              <a:buNone/>
            </a:pPr>
            <a:endParaRPr lang="hu-HU" sz="3600" b="1" dirty="0"/>
          </a:p>
          <a:p>
            <a:pPr marL="0" indent="0">
              <a:buNone/>
            </a:pPr>
            <a:endParaRPr lang="hu-HU" sz="3600" b="1" dirty="0"/>
          </a:p>
          <a:p>
            <a:pPr marL="0" indent="0">
              <a:buNone/>
            </a:pPr>
            <a:endParaRPr lang="hu-HU" sz="3600" b="1" dirty="0"/>
          </a:p>
          <a:p>
            <a:pPr marL="0" indent="0">
              <a:buNone/>
            </a:pPr>
            <a:r>
              <a:rPr lang="hu-HU" sz="3600" b="1" dirty="0"/>
              <a:t>Enyhe</a:t>
            </a:r>
            <a:r>
              <a:rPr lang="hu-HU" dirty="0"/>
              <a:t> 		</a:t>
            </a:r>
            <a:r>
              <a:rPr lang="hu-HU" sz="3600" b="1" dirty="0"/>
              <a:t>Középsúlyos</a:t>
            </a:r>
            <a:r>
              <a:rPr lang="hu-HU" sz="3600" dirty="0"/>
              <a:t> </a:t>
            </a:r>
            <a:r>
              <a:rPr lang="hu-HU" dirty="0"/>
              <a:t>		</a:t>
            </a:r>
            <a:r>
              <a:rPr lang="hu-HU" sz="3600" b="1" dirty="0"/>
              <a:t>Súlyos, </a:t>
            </a:r>
            <a:r>
              <a:rPr lang="hu-HU" sz="3600" b="1" dirty="0" err="1"/>
              <a:t>anafilaxiás</a:t>
            </a:r>
            <a:endParaRPr lang="hu-HU" sz="3600" b="1" dirty="0"/>
          </a:p>
        </p:txBody>
      </p:sp>
      <p:sp>
        <p:nvSpPr>
          <p:cNvPr id="4" name="Jobbra nyíl 3"/>
          <p:cNvSpPr/>
          <p:nvPr/>
        </p:nvSpPr>
        <p:spPr>
          <a:xfrm>
            <a:off x="2423160" y="48691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Jobbra nyíl 4"/>
          <p:cNvSpPr/>
          <p:nvPr/>
        </p:nvSpPr>
        <p:spPr>
          <a:xfrm>
            <a:off x="6256020" y="48691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 flipH="1">
            <a:off x="4142993" y="2378642"/>
            <a:ext cx="3543301" cy="156966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/>
              <a:t>Fokozó faktorok, </a:t>
            </a:r>
          </a:p>
          <a:p>
            <a:pPr algn="ctr"/>
            <a:r>
              <a:rPr lang="hu-HU" sz="3200" b="1" dirty="0"/>
              <a:t>Társbetegségek, </a:t>
            </a:r>
          </a:p>
          <a:p>
            <a:pPr algn="ctr"/>
            <a:r>
              <a:rPr lang="hu-HU" sz="3200" b="1" dirty="0" err="1"/>
              <a:t>Kofaktorok</a:t>
            </a:r>
            <a:endParaRPr lang="hu-HU" sz="3200" b="1" dirty="0"/>
          </a:p>
        </p:txBody>
      </p:sp>
      <p:sp>
        <p:nvSpPr>
          <p:cNvPr id="9" name="Ellipszis 8"/>
          <p:cNvSpPr/>
          <p:nvPr/>
        </p:nvSpPr>
        <p:spPr>
          <a:xfrm>
            <a:off x="10041474" y="2378642"/>
            <a:ext cx="1169670" cy="7086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7661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0" t="-1118" r="5876" b="1399"/>
          <a:stretch/>
        </p:blipFill>
        <p:spPr>
          <a:xfrm rot="10800000">
            <a:off x="1990507" y="0"/>
            <a:ext cx="8395439" cy="6926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64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1948366" y="419085"/>
            <a:ext cx="8229024" cy="724396"/>
          </a:xfrm>
        </p:spPr>
        <p:txBody>
          <a:bodyPr vert="horz" lIns="91440" tIns="12802" rIns="91440" bIns="45720" rtlCol="0" anchor="ctr"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sz="1452" b="1"/>
              <a:t>Factors augmenting allergic reactions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3994" y="1143481"/>
            <a:ext cx="7655363" cy="50621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520" y="0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638733" y="6205612"/>
            <a:ext cx="6253136" cy="5054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46" tIns="49625" rIns="81646" bIns="40823"/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</a:tabLst>
            </a:pPr>
            <a:r>
              <a:rPr lang="en-GB" sz="998" b="1">
                <a:solidFill>
                  <a:srgbClr val="000000"/>
                </a:solidFill>
              </a:rPr>
              <a:t>Allergy</a:t>
            </a:r>
            <a:br>
              <a:rPr lang="en-GB" sz="998">
                <a:solidFill>
                  <a:srgbClr val="000000"/>
                </a:solidFill>
              </a:rPr>
            </a:br>
            <a:r>
              <a:rPr lang="en-GB" sz="998">
                <a:solidFill>
                  <a:srgbClr val="000000"/>
                </a:solidFill>
                <a:hlinkClick r:id="rId5"/>
              </a:rPr>
              <a:t>Volume 69, Issue 12, </a:t>
            </a:r>
            <a:r>
              <a:rPr lang="en-GB" sz="998">
                <a:solidFill>
                  <a:srgbClr val="000000"/>
                </a:solidFill>
              </a:rPr>
              <a:t>pages 1582-1587, 7 NOV 2014 DOI: 10.1111/all.12532</a:t>
            </a:r>
            <a:br>
              <a:rPr lang="en-GB" sz="998">
                <a:solidFill>
                  <a:srgbClr val="000000"/>
                </a:solidFill>
              </a:rPr>
            </a:br>
            <a:r>
              <a:rPr lang="en-GB" sz="998">
                <a:solidFill>
                  <a:srgbClr val="000000"/>
                </a:solidFill>
                <a:hlinkClick r:id="rId6"/>
              </a:rPr>
              <a:t>http://onlinelibrary.wiley.com/doi/10.1111/all.12532/full#all12532-fig-0001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0308894" y="6458358"/>
            <a:ext cx="177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Niggemann</a:t>
            </a:r>
            <a:r>
              <a:rPr lang="hu-HU" dirty="0"/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13654648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éptalálat a következőre: „buli tabletta bor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929322"/>
            <a:ext cx="9497695" cy="549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4065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éptalálat a következőre: „buli tabletta bor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7575" y="2197290"/>
            <a:ext cx="6194425" cy="4227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artalom helye 3"/>
          <p:cNvSpPr>
            <a:spLocks noGrp="1"/>
          </p:cNvSpPr>
          <p:nvPr>
            <p:ph sz="half" idx="4294967295"/>
          </p:nvPr>
        </p:nvSpPr>
        <p:spPr>
          <a:xfrm>
            <a:off x="0" y="2505075"/>
            <a:ext cx="5157788" cy="3684588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Fizikai terhelés (tánc)</a:t>
            </a:r>
          </a:p>
          <a:p>
            <a:r>
              <a:rPr lang="hu-HU" dirty="0"/>
              <a:t>Menstruáció</a:t>
            </a:r>
          </a:p>
          <a:p>
            <a:r>
              <a:rPr lang="hu-HU" dirty="0"/>
              <a:t>Alkohol</a:t>
            </a:r>
          </a:p>
          <a:p>
            <a:r>
              <a:rPr lang="hu-HU" dirty="0"/>
              <a:t>Infekció</a:t>
            </a:r>
          </a:p>
          <a:p>
            <a:r>
              <a:rPr lang="hu-HU" dirty="0"/>
              <a:t>Magasabb testhőmérséklet</a:t>
            </a:r>
          </a:p>
          <a:p>
            <a:r>
              <a:rPr lang="hu-HU" dirty="0"/>
              <a:t>Savkötők, NSAID</a:t>
            </a:r>
          </a:p>
          <a:p>
            <a:r>
              <a:rPr lang="hu-HU" dirty="0"/>
              <a:t>Társbetegségek: pl. </a:t>
            </a:r>
            <a:r>
              <a:rPr lang="hu-HU" dirty="0" err="1"/>
              <a:t>asthma</a:t>
            </a:r>
            <a:endParaRPr lang="hu-HU" dirty="0"/>
          </a:p>
          <a:p>
            <a:r>
              <a:rPr lang="hu-HU" dirty="0" err="1"/>
              <a:t>Kofaktor</a:t>
            </a:r>
            <a:r>
              <a:rPr lang="hu-HU" dirty="0"/>
              <a:t>: </a:t>
            </a:r>
            <a:r>
              <a:rPr lang="hu-HU" dirty="0" err="1"/>
              <a:t>psyché</a:t>
            </a:r>
            <a:endParaRPr lang="hu-HU" dirty="0"/>
          </a:p>
        </p:txBody>
      </p:sp>
      <p:sp>
        <p:nvSpPr>
          <p:cNvPr id="9" name="Cím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 err="1">
                <a:solidFill>
                  <a:schemeClr val="bg1"/>
                </a:solidFill>
              </a:rPr>
              <a:t>Party</a:t>
            </a:r>
            <a:r>
              <a:rPr lang="hu-HU" dirty="0">
                <a:solidFill>
                  <a:schemeClr val="bg1"/>
                </a:solidFill>
              </a:rPr>
              <a:t> </a:t>
            </a:r>
            <a:r>
              <a:rPr lang="hu-HU" dirty="0" err="1">
                <a:solidFill>
                  <a:schemeClr val="bg1"/>
                </a:solidFill>
              </a:rPr>
              <a:t>anafilaxia</a:t>
            </a:r>
            <a:r>
              <a:rPr lang="hu-HU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59532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dirty="0"/>
              <a:t>European </a:t>
            </a:r>
            <a:r>
              <a:rPr lang="hu-HU" dirty="0" err="1"/>
              <a:t>Academy</a:t>
            </a:r>
            <a:r>
              <a:rPr lang="hu-HU" dirty="0"/>
              <a:t> of </a:t>
            </a:r>
            <a:r>
              <a:rPr lang="hu-HU" dirty="0" err="1"/>
              <a:t>Allergy</a:t>
            </a:r>
            <a:r>
              <a:rPr lang="hu-HU" dirty="0"/>
              <a:t> and </a:t>
            </a:r>
            <a:r>
              <a:rPr lang="hu-HU" dirty="0" err="1"/>
              <a:t>Clinical</a:t>
            </a:r>
            <a:r>
              <a:rPr lang="hu-HU" dirty="0"/>
              <a:t> </a:t>
            </a:r>
            <a:r>
              <a:rPr lang="hu-HU" dirty="0" err="1"/>
              <a:t>Immunology</a:t>
            </a:r>
            <a:r>
              <a:rPr lang="hu-HU" dirty="0"/>
              <a:t> (EEACI) </a:t>
            </a:r>
            <a:r>
              <a:rPr lang="hu-HU" dirty="0" err="1"/>
              <a:t>guideline</a:t>
            </a:r>
            <a:r>
              <a:rPr lang="hu-HU" dirty="0"/>
              <a:t> 2014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838200" y="432593"/>
            <a:ext cx="10515600" cy="132556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 err="1">
                <a:solidFill>
                  <a:schemeClr val="bg1"/>
                </a:solidFill>
              </a:rPr>
              <a:t>Anafilaxia</a:t>
            </a:r>
            <a:r>
              <a:rPr lang="hu-HU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3930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1948366" y="419085"/>
            <a:ext cx="8229024" cy="724396"/>
          </a:xfrm>
        </p:spPr>
        <p:txBody>
          <a:bodyPr vert="horz" lIns="91440" tIns="12802" rIns="91440" bIns="45720" rtlCol="0" anchor="ctr">
            <a:normAutofit/>
          </a:bodyPr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  <a:tab pos="6567221" algn="l"/>
                <a:tab pos="7223943" algn="l"/>
                <a:tab pos="7880665" algn="l"/>
              </a:tabLst>
            </a:pPr>
            <a:r>
              <a:rPr lang="en-GB" sz="1452" b="1"/>
              <a:t>Factors augmenting allergic reactions</a:t>
            </a:r>
          </a:p>
        </p:txBody>
      </p:sp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48366" y="1063071"/>
            <a:ext cx="9298754" cy="513418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520" y="0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638733" y="6205612"/>
            <a:ext cx="6253136" cy="5054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46" tIns="49625" rIns="81646" bIns="40823"/>
          <a:lstStyle/>
          <a:p>
            <a:pPr>
              <a:tabLst>
                <a:tab pos="656722" algn="l"/>
                <a:tab pos="1313444" algn="l"/>
                <a:tab pos="1970166" algn="l"/>
                <a:tab pos="2626888" algn="l"/>
                <a:tab pos="3283610" algn="l"/>
                <a:tab pos="3940332" algn="l"/>
                <a:tab pos="4597055" algn="l"/>
                <a:tab pos="5253777" algn="l"/>
                <a:tab pos="5910499" algn="l"/>
              </a:tabLst>
            </a:pPr>
            <a:r>
              <a:rPr lang="en-GB" sz="998" b="1">
                <a:solidFill>
                  <a:srgbClr val="000000"/>
                </a:solidFill>
              </a:rPr>
              <a:t>Allergy</a:t>
            </a:r>
            <a:br>
              <a:rPr lang="en-GB" sz="998">
                <a:solidFill>
                  <a:srgbClr val="000000"/>
                </a:solidFill>
              </a:rPr>
            </a:br>
            <a:r>
              <a:rPr lang="en-GB" sz="998">
                <a:solidFill>
                  <a:srgbClr val="000000"/>
                </a:solidFill>
                <a:hlinkClick r:id="rId5"/>
              </a:rPr>
              <a:t>Volume 69, Issue 12, </a:t>
            </a:r>
            <a:r>
              <a:rPr lang="en-GB" sz="998">
                <a:solidFill>
                  <a:srgbClr val="000000"/>
                </a:solidFill>
              </a:rPr>
              <a:t>pages 1582-1587, 7 NOV 2014 DOI: 10.1111/all.12532</a:t>
            </a:r>
            <a:br>
              <a:rPr lang="en-GB" sz="998">
                <a:solidFill>
                  <a:srgbClr val="000000"/>
                </a:solidFill>
              </a:rPr>
            </a:br>
            <a:r>
              <a:rPr lang="en-GB" sz="998">
                <a:solidFill>
                  <a:srgbClr val="000000"/>
                </a:solidFill>
                <a:hlinkClick r:id="rId6"/>
              </a:rPr>
              <a:t>http://onlinelibrary.wiley.com/doi/10.1111/all.12532/full#all12532-fig-0003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10308894" y="6458358"/>
            <a:ext cx="1779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Niggemann</a:t>
            </a:r>
            <a:r>
              <a:rPr lang="hu-HU" dirty="0"/>
              <a:t> 2014</a:t>
            </a:r>
          </a:p>
        </p:txBody>
      </p:sp>
    </p:spTree>
    <p:extLst>
      <p:ext uri="{BB962C8B-B14F-4D97-AF65-F5344CB8AC3E}">
        <p14:creationId xmlns:p14="http://schemas.microsoft.com/office/powerpoint/2010/main" val="42117166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hu-HU" sz="3200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sz="3200" b="1" dirty="0">
                <a:solidFill>
                  <a:srgbClr val="0070C0"/>
                </a:solidFill>
              </a:rPr>
              <a:t>EIA:</a:t>
            </a:r>
            <a:r>
              <a:rPr lang="hu-HU" sz="3200" b="1" dirty="0" err="1">
                <a:solidFill>
                  <a:srgbClr val="0070C0"/>
                </a:solidFill>
              </a:rPr>
              <a:t>exercise</a:t>
            </a:r>
            <a:r>
              <a:rPr lang="hu-HU" sz="3200" b="1" dirty="0">
                <a:solidFill>
                  <a:srgbClr val="0070C0"/>
                </a:solidFill>
              </a:rPr>
              <a:t> </a:t>
            </a:r>
            <a:r>
              <a:rPr lang="hu-HU" sz="3200" b="1" dirty="0" err="1">
                <a:solidFill>
                  <a:srgbClr val="0070C0"/>
                </a:solidFill>
              </a:rPr>
              <a:t>induced</a:t>
            </a:r>
            <a:r>
              <a:rPr lang="hu-HU" sz="3200" b="1" dirty="0">
                <a:solidFill>
                  <a:srgbClr val="0070C0"/>
                </a:solidFill>
              </a:rPr>
              <a:t> </a:t>
            </a:r>
            <a:r>
              <a:rPr lang="hu-HU" sz="3200" b="1" dirty="0" err="1">
                <a:solidFill>
                  <a:srgbClr val="0070C0"/>
                </a:solidFill>
              </a:rPr>
              <a:t>anafilaxis</a:t>
            </a:r>
            <a:endParaRPr lang="hu-HU" sz="3200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hu-HU" sz="3200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hu-HU" sz="3200" b="1" dirty="0">
                <a:solidFill>
                  <a:srgbClr val="0070C0"/>
                </a:solidFill>
              </a:rPr>
              <a:t>CEFA: </a:t>
            </a:r>
            <a:r>
              <a:rPr lang="hu-HU" sz="3200" b="1" dirty="0" err="1">
                <a:solidFill>
                  <a:srgbClr val="0070C0"/>
                </a:solidFill>
              </a:rPr>
              <a:t>cofactor</a:t>
            </a:r>
            <a:r>
              <a:rPr lang="hu-HU" sz="3200" b="1" dirty="0">
                <a:solidFill>
                  <a:srgbClr val="0070C0"/>
                </a:solidFill>
              </a:rPr>
              <a:t> </a:t>
            </a:r>
            <a:r>
              <a:rPr lang="hu-HU" sz="3200" b="1" dirty="0" err="1">
                <a:solidFill>
                  <a:srgbClr val="0070C0"/>
                </a:solidFill>
              </a:rPr>
              <a:t>enhanced</a:t>
            </a:r>
            <a:r>
              <a:rPr lang="hu-HU" sz="3200" b="1" dirty="0">
                <a:solidFill>
                  <a:srgbClr val="0070C0"/>
                </a:solidFill>
              </a:rPr>
              <a:t> </a:t>
            </a:r>
            <a:r>
              <a:rPr lang="hu-HU" sz="3200" b="1" dirty="0" err="1">
                <a:solidFill>
                  <a:srgbClr val="0070C0"/>
                </a:solidFill>
              </a:rPr>
              <a:t>food-indiced</a:t>
            </a:r>
            <a:r>
              <a:rPr lang="hu-HU" sz="3200" b="1" dirty="0">
                <a:solidFill>
                  <a:srgbClr val="0070C0"/>
                </a:solidFill>
              </a:rPr>
              <a:t> </a:t>
            </a:r>
            <a:r>
              <a:rPr lang="hu-HU" sz="3200" b="1" dirty="0" err="1">
                <a:solidFill>
                  <a:srgbClr val="0070C0"/>
                </a:solidFill>
              </a:rPr>
              <a:t>anafilaxis</a:t>
            </a:r>
            <a:endParaRPr lang="hu-HU" sz="3200" b="1" dirty="0">
              <a:solidFill>
                <a:srgbClr val="0070C0"/>
              </a:solidFill>
            </a:endParaRPr>
          </a:p>
          <a:p>
            <a:pPr lvl="2"/>
            <a:r>
              <a:rPr lang="hu-HU" sz="2800" b="1" dirty="0">
                <a:solidFill>
                  <a:srgbClr val="0070C0"/>
                </a:solidFill>
              </a:rPr>
              <a:t>EFIA:</a:t>
            </a:r>
            <a:r>
              <a:rPr lang="hu-HU" sz="2800" b="1" dirty="0" err="1">
                <a:solidFill>
                  <a:srgbClr val="0070C0"/>
                </a:solidFill>
              </a:rPr>
              <a:t>exercise-food</a:t>
            </a:r>
            <a:r>
              <a:rPr lang="hu-HU" sz="2800" b="1" dirty="0">
                <a:solidFill>
                  <a:srgbClr val="0070C0"/>
                </a:solidFill>
              </a:rPr>
              <a:t> </a:t>
            </a:r>
            <a:r>
              <a:rPr lang="hu-HU" sz="2800" b="1" dirty="0" err="1">
                <a:solidFill>
                  <a:srgbClr val="0070C0"/>
                </a:solidFill>
              </a:rPr>
              <a:t>induced</a:t>
            </a:r>
            <a:r>
              <a:rPr lang="hu-HU" sz="2800" b="1" dirty="0">
                <a:solidFill>
                  <a:srgbClr val="0070C0"/>
                </a:solidFill>
              </a:rPr>
              <a:t> </a:t>
            </a:r>
            <a:r>
              <a:rPr lang="hu-HU" sz="2800" b="1" dirty="0" err="1">
                <a:solidFill>
                  <a:srgbClr val="0070C0"/>
                </a:solidFill>
              </a:rPr>
              <a:t>anafilaxis</a:t>
            </a:r>
            <a:endParaRPr lang="hu-HU" sz="2800" b="1" dirty="0">
              <a:solidFill>
                <a:srgbClr val="0070C0"/>
              </a:solidFill>
            </a:endParaRPr>
          </a:p>
          <a:p>
            <a:pPr lvl="3"/>
            <a:r>
              <a:rPr lang="hu-HU" sz="2600" b="1" dirty="0">
                <a:solidFill>
                  <a:srgbClr val="0070C0"/>
                </a:solidFill>
              </a:rPr>
              <a:t>WDEIA: </a:t>
            </a:r>
            <a:r>
              <a:rPr lang="hu-HU" sz="2600" b="1" dirty="0" err="1">
                <a:solidFill>
                  <a:srgbClr val="0070C0"/>
                </a:solidFill>
              </a:rPr>
              <a:t>wheat</a:t>
            </a:r>
            <a:r>
              <a:rPr lang="hu-HU" sz="2600" b="1" dirty="0">
                <a:solidFill>
                  <a:srgbClr val="0070C0"/>
                </a:solidFill>
              </a:rPr>
              <a:t> </a:t>
            </a:r>
            <a:r>
              <a:rPr lang="hu-HU" sz="2600" b="1" dirty="0" err="1">
                <a:solidFill>
                  <a:srgbClr val="0070C0"/>
                </a:solidFill>
              </a:rPr>
              <a:t>dependent</a:t>
            </a:r>
            <a:r>
              <a:rPr lang="hu-HU" sz="2600" b="1" dirty="0">
                <a:solidFill>
                  <a:srgbClr val="0070C0"/>
                </a:solidFill>
              </a:rPr>
              <a:t> </a:t>
            </a:r>
            <a:r>
              <a:rPr lang="hu-HU" sz="2600" b="1" dirty="0" err="1">
                <a:solidFill>
                  <a:srgbClr val="0070C0"/>
                </a:solidFill>
              </a:rPr>
              <a:t>exercise-induced</a:t>
            </a:r>
            <a:r>
              <a:rPr lang="hu-HU" sz="2600" b="1" dirty="0">
                <a:solidFill>
                  <a:srgbClr val="0070C0"/>
                </a:solidFill>
              </a:rPr>
              <a:t> </a:t>
            </a:r>
            <a:r>
              <a:rPr lang="hu-HU" sz="2600" b="1" dirty="0" err="1">
                <a:solidFill>
                  <a:srgbClr val="0070C0"/>
                </a:solidFill>
              </a:rPr>
              <a:t>anafilaxis</a:t>
            </a:r>
            <a:endParaRPr lang="hu-HU" sz="2600" b="1" dirty="0">
              <a:solidFill>
                <a:srgbClr val="0070C0"/>
              </a:solidFill>
            </a:endParaRPr>
          </a:p>
          <a:p>
            <a:pPr lvl="4"/>
            <a:r>
              <a:rPr lang="hu-HU" dirty="0" err="1"/>
              <a:t>Tri</a:t>
            </a:r>
            <a:r>
              <a:rPr lang="hu-HU" dirty="0"/>
              <a:t> a19=omega-5 </a:t>
            </a:r>
            <a:r>
              <a:rPr lang="hu-HU" dirty="0" err="1"/>
              <a:t>gliadin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838200" y="432593"/>
            <a:ext cx="10515600" cy="132556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>
                <a:solidFill>
                  <a:schemeClr val="bg1"/>
                </a:solidFill>
              </a:rPr>
              <a:t>Fix kombinált kórképek, </a:t>
            </a:r>
          </a:p>
          <a:p>
            <a:pPr algn="ctr"/>
            <a:r>
              <a:rPr lang="hu-HU" dirty="0">
                <a:solidFill>
                  <a:schemeClr val="bg1"/>
                </a:solidFill>
              </a:rPr>
              <a:t>melyek </a:t>
            </a:r>
            <a:r>
              <a:rPr lang="hu-HU" dirty="0" err="1">
                <a:solidFill>
                  <a:schemeClr val="bg1"/>
                </a:solidFill>
              </a:rPr>
              <a:t>anafilaxiához</a:t>
            </a:r>
            <a:r>
              <a:rPr lang="hu-HU" dirty="0">
                <a:solidFill>
                  <a:schemeClr val="bg1"/>
                </a:solidFill>
              </a:rPr>
              <a:t> vezetnek</a:t>
            </a:r>
          </a:p>
        </p:txBody>
      </p:sp>
    </p:spTree>
    <p:extLst>
      <p:ext uri="{BB962C8B-B14F-4D97-AF65-F5344CB8AC3E}">
        <p14:creationId xmlns:p14="http://schemas.microsoft.com/office/powerpoint/2010/main" val="3617308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dirty="0" err="1"/>
              <a:t>Anafilaxia</a:t>
            </a:r>
            <a:r>
              <a:rPr lang="hu-HU" dirty="0"/>
              <a:t> ellátás megkezdése bárhol azonnal</a:t>
            </a:r>
          </a:p>
          <a:p>
            <a:r>
              <a:rPr lang="hu-HU" dirty="0"/>
              <a:t>Nem csak ambuláns ellátás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>
                <a:solidFill>
                  <a:srgbClr val="FF0000"/>
                </a:solidFill>
              </a:rPr>
              <a:t>Kötelező </a:t>
            </a:r>
            <a:r>
              <a:rPr lang="hu-HU" dirty="0"/>
              <a:t>a 24 órás kórházi megfigyelés adrenalin beadás után</a:t>
            </a:r>
          </a:p>
          <a:p>
            <a:pPr lvl="1"/>
            <a:r>
              <a:rPr lang="hu-HU" dirty="0"/>
              <a:t>Akkor is , ha jobban van</a:t>
            </a:r>
          </a:p>
          <a:p>
            <a:pPr lvl="1"/>
            <a:r>
              <a:rPr lang="hu-HU" dirty="0" err="1"/>
              <a:t>Bifázis</a:t>
            </a:r>
            <a:endParaRPr lang="hu-HU" dirty="0"/>
          </a:p>
          <a:p>
            <a:pPr lvl="1"/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838200" y="432593"/>
            <a:ext cx="10515600" cy="132556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>
                <a:solidFill>
                  <a:schemeClr val="bg1"/>
                </a:solidFill>
              </a:rPr>
              <a:t>Kórház</a:t>
            </a:r>
          </a:p>
        </p:txBody>
      </p:sp>
    </p:spTree>
    <p:extLst>
      <p:ext uri="{BB962C8B-B14F-4D97-AF65-F5344CB8AC3E}">
        <p14:creationId xmlns:p14="http://schemas.microsoft.com/office/powerpoint/2010/main" val="4021797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Stabil </a:t>
            </a:r>
            <a:r>
              <a:rPr lang="hu-HU" dirty="0" err="1"/>
              <a:t>kardiorespiratórikus</a:t>
            </a:r>
            <a:r>
              <a:rPr lang="hu-HU" dirty="0"/>
              <a:t> állapot</a:t>
            </a:r>
          </a:p>
          <a:p>
            <a:r>
              <a:rPr lang="hu-HU" dirty="0"/>
              <a:t>Tüneti szerek</a:t>
            </a:r>
          </a:p>
          <a:p>
            <a:r>
              <a:rPr lang="hu-HU" dirty="0"/>
              <a:t>Edukáció a családnak és …</a:t>
            </a:r>
          </a:p>
          <a:p>
            <a:pPr lvl="1"/>
            <a:r>
              <a:rPr lang="hu-HU" dirty="0" err="1"/>
              <a:t>Anafilaxia</a:t>
            </a:r>
            <a:r>
              <a:rPr lang="hu-HU" dirty="0"/>
              <a:t> tréning</a:t>
            </a:r>
          </a:p>
          <a:p>
            <a:pPr lvl="1"/>
            <a:r>
              <a:rPr lang="hu-HU" dirty="0"/>
              <a:t>Adrenalin beadás tréningje, receptírás</a:t>
            </a:r>
          </a:p>
          <a:p>
            <a:r>
              <a:rPr lang="hu-HU" dirty="0"/>
              <a:t>Sürgősségi kártya</a:t>
            </a:r>
          </a:p>
          <a:p>
            <a:pPr lvl="1"/>
            <a:r>
              <a:rPr lang="hu-HU" dirty="0"/>
              <a:t>Intézkedési tervvel</a:t>
            </a:r>
          </a:p>
          <a:p>
            <a:r>
              <a:rPr lang="hu-HU" dirty="0"/>
              <a:t>Háziorvos értesítése</a:t>
            </a:r>
          </a:p>
          <a:p>
            <a:r>
              <a:rPr lang="hu-HU" dirty="0" err="1"/>
              <a:t>Allergológushoz</a:t>
            </a:r>
            <a:r>
              <a:rPr lang="hu-HU" dirty="0"/>
              <a:t> irányítás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838200" y="432593"/>
            <a:ext cx="10515600" cy="132556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>
                <a:solidFill>
                  <a:schemeClr val="bg1"/>
                </a:solidFill>
              </a:rPr>
              <a:t>Kórházi elbocsátás feltételei </a:t>
            </a:r>
          </a:p>
        </p:txBody>
      </p:sp>
    </p:spTree>
    <p:extLst>
      <p:ext uri="{BB962C8B-B14F-4D97-AF65-F5344CB8AC3E}">
        <p14:creationId xmlns:p14="http://schemas.microsoft.com/office/powerpoint/2010/main" val="1140618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9074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&gt;6 hét !!!</a:t>
            </a:r>
          </a:p>
          <a:p>
            <a:r>
              <a:rPr lang="hu-HU" dirty="0" err="1"/>
              <a:t>Triggerkutatás</a:t>
            </a:r>
            <a:endParaRPr lang="hu-HU" dirty="0"/>
          </a:p>
          <a:p>
            <a:pPr lvl="1"/>
            <a:r>
              <a:rPr lang="hu-HU" dirty="0"/>
              <a:t>Allergén</a:t>
            </a:r>
          </a:p>
          <a:p>
            <a:pPr lvl="1"/>
            <a:r>
              <a:rPr lang="hu-HU" dirty="0" err="1"/>
              <a:t>Exercise</a:t>
            </a:r>
            <a:r>
              <a:rPr lang="hu-HU" dirty="0"/>
              <a:t> </a:t>
            </a:r>
            <a:r>
              <a:rPr lang="hu-HU" dirty="0" err="1"/>
              <a:t>induced</a:t>
            </a:r>
            <a:r>
              <a:rPr lang="hu-HU" dirty="0"/>
              <a:t> </a:t>
            </a:r>
            <a:r>
              <a:rPr lang="hu-HU" dirty="0" err="1"/>
              <a:t>anafilaxis</a:t>
            </a:r>
            <a:endParaRPr lang="hu-HU" dirty="0"/>
          </a:p>
          <a:p>
            <a:pPr lvl="1"/>
            <a:r>
              <a:rPr lang="hu-HU" dirty="0" err="1"/>
              <a:t>Exercise-food</a:t>
            </a:r>
            <a:r>
              <a:rPr lang="hu-HU" dirty="0"/>
              <a:t> </a:t>
            </a:r>
            <a:r>
              <a:rPr lang="hu-HU" dirty="0" err="1"/>
              <a:t>induced</a:t>
            </a:r>
            <a:r>
              <a:rPr lang="hu-HU" dirty="0"/>
              <a:t> </a:t>
            </a:r>
            <a:r>
              <a:rPr lang="hu-HU" dirty="0" err="1"/>
              <a:t>anafilaxis</a:t>
            </a:r>
            <a:endParaRPr lang="hu-HU" dirty="0"/>
          </a:p>
          <a:p>
            <a:pPr lvl="1"/>
            <a:r>
              <a:rPr lang="hu-HU" dirty="0" err="1"/>
              <a:t>Triptáz</a:t>
            </a:r>
            <a:r>
              <a:rPr lang="hu-HU" dirty="0"/>
              <a:t> szint</a:t>
            </a:r>
          </a:p>
          <a:p>
            <a:r>
              <a:rPr lang="hu-HU" dirty="0"/>
              <a:t>Rizikó-és </a:t>
            </a:r>
            <a:r>
              <a:rPr lang="hu-HU" dirty="0" err="1"/>
              <a:t>kofaktor</a:t>
            </a:r>
            <a:r>
              <a:rPr lang="hu-HU" dirty="0"/>
              <a:t> keresés</a:t>
            </a:r>
          </a:p>
          <a:p>
            <a:pPr lvl="1"/>
            <a:r>
              <a:rPr lang="hu-HU" dirty="0"/>
              <a:t>Provokációs vizsgálat DBPCFC Ne! </a:t>
            </a:r>
          </a:p>
          <a:p>
            <a:pPr lvl="1"/>
            <a:r>
              <a:rPr lang="hu-HU" dirty="0"/>
              <a:t>Ha mégis és </a:t>
            </a:r>
            <a:r>
              <a:rPr lang="hu-HU" dirty="0" err="1"/>
              <a:t>neg</a:t>
            </a:r>
            <a:r>
              <a:rPr lang="hu-HU" dirty="0"/>
              <a:t>., rizikó/</a:t>
            </a:r>
            <a:r>
              <a:rPr lang="hu-HU" dirty="0" err="1"/>
              <a:t>kofaktorra</a:t>
            </a:r>
            <a:r>
              <a:rPr lang="hu-HU" dirty="0"/>
              <a:t>, társbetegségre rákérdezni</a:t>
            </a:r>
          </a:p>
          <a:p>
            <a:r>
              <a:rPr lang="hu-HU" dirty="0" err="1"/>
              <a:t>Idiopathiás</a:t>
            </a:r>
            <a:endParaRPr lang="hu-HU" dirty="0"/>
          </a:p>
          <a:p>
            <a:pPr lvl="1"/>
            <a:r>
              <a:rPr lang="hu-HU" dirty="0"/>
              <a:t>Multiplex molekuláris allergén </a:t>
            </a:r>
            <a:r>
              <a:rPr lang="hu-HU" dirty="0" err="1"/>
              <a:t>vizsg</a:t>
            </a:r>
            <a:r>
              <a:rPr lang="hu-HU" dirty="0"/>
              <a:t>.</a:t>
            </a:r>
          </a:p>
          <a:p>
            <a:r>
              <a:rPr lang="hu-HU" dirty="0"/>
              <a:t>Álallergiás reakciók </a:t>
            </a:r>
            <a:r>
              <a:rPr lang="hu-HU" dirty="0" err="1"/>
              <a:t>diff.d.g</a:t>
            </a:r>
            <a:r>
              <a:rPr lang="hu-HU" dirty="0"/>
              <a:t>.</a:t>
            </a:r>
          </a:p>
          <a:p>
            <a:r>
              <a:rPr lang="hu-HU" dirty="0"/>
              <a:t>TRÉNING többször</a:t>
            </a:r>
          </a:p>
          <a:p>
            <a:pPr lvl="1"/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838200" y="432593"/>
            <a:ext cx="10515600" cy="132556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 err="1">
                <a:solidFill>
                  <a:schemeClr val="bg1"/>
                </a:solidFill>
              </a:rPr>
              <a:t>Allergológiai</a:t>
            </a:r>
            <a:r>
              <a:rPr lang="hu-HU" dirty="0">
                <a:solidFill>
                  <a:schemeClr val="bg1"/>
                </a:solidFill>
              </a:rPr>
              <a:t> kivizsgálás</a:t>
            </a:r>
          </a:p>
        </p:txBody>
      </p:sp>
    </p:spTree>
    <p:extLst>
      <p:ext uri="{BB962C8B-B14F-4D97-AF65-F5344CB8AC3E}">
        <p14:creationId xmlns:p14="http://schemas.microsoft.com/office/powerpoint/2010/main" val="1198443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8" t="18309" r="31298" b="21990"/>
          <a:stretch/>
        </p:blipFill>
        <p:spPr>
          <a:xfrm>
            <a:off x="3375726" y="0"/>
            <a:ext cx="5031293" cy="6923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3820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1" t="18707" r="32119" b="22985"/>
          <a:stretch/>
        </p:blipFill>
        <p:spPr>
          <a:xfrm>
            <a:off x="3431853" y="-7043"/>
            <a:ext cx="5084350" cy="68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6347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Ã©ptalÃ¡lat a kÃ¶vetkezÅre: âepipen trÃ©ning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851" y="912813"/>
            <a:ext cx="5309039" cy="419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Ã©ptalÃ¡lat a kÃ¶vetkezÅre: âepipen trÃ©ning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71" y="912814"/>
            <a:ext cx="4063152" cy="27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6203851" y="6033359"/>
            <a:ext cx="1372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Hol a hiba?</a:t>
            </a:r>
          </a:p>
        </p:txBody>
      </p:sp>
      <p:pic>
        <p:nvPicPr>
          <p:cNvPr id="3" name="Picture 2" descr="Simulation from Lazarus Training materials of epipen from schools first aid cour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70" y="3954037"/>
            <a:ext cx="4950577" cy="280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101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Ã©ptalÃ¡lat a kÃ¶vetkezÅre: âepipen trÃ©ningâ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851" y="912813"/>
            <a:ext cx="5309039" cy="419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Ã©ptalÃ¡lat a kÃ¶vetkezÅre: âepipen trÃ©ningâ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71" y="912814"/>
            <a:ext cx="4063152" cy="2703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6203851" y="6033359"/>
            <a:ext cx="13724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Hol a hiba?</a:t>
            </a:r>
          </a:p>
        </p:txBody>
      </p:sp>
      <p:pic>
        <p:nvPicPr>
          <p:cNvPr id="3" name="Picture 2" descr="Simulation from Lazarus Training materials of epipen from schools first aid cour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70" y="3954037"/>
            <a:ext cx="4950577" cy="280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Jobbra nyíl 5"/>
          <p:cNvSpPr/>
          <p:nvPr/>
        </p:nvSpPr>
        <p:spPr>
          <a:xfrm rot="11658679">
            <a:off x="3306539" y="1274911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491406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89074"/>
          </a:xfrm>
        </p:spPr>
        <p:txBody>
          <a:bodyPr>
            <a:normAutofit fontScale="92500" lnSpcReduction="20000"/>
          </a:bodyPr>
          <a:lstStyle/>
          <a:p>
            <a:r>
              <a:rPr lang="hu-HU" dirty="0"/>
              <a:t>&gt;6 hét !!!</a:t>
            </a:r>
          </a:p>
          <a:p>
            <a:r>
              <a:rPr lang="hu-HU" dirty="0" err="1"/>
              <a:t>Triggerkutatás</a:t>
            </a:r>
            <a:endParaRPr lang="hu-HU" dirty="0"/>
          </a:p>
          <a:p>
            <a:pPr lvl="1"/>
            <a:r>
              <a:rPr lang="hu-HU" dirty="0"/>
              <a:t>Allergén</a:t>
            </a:r>
          </a:p>
          <a:p>
            <a:pPr lvl="1"/>
            <a:r>
              <a:rPr lang="hu-HU" dirty="0" err="1"/>
              <a:t>Exercise</a:t>
            </a:r>
            <a:r>
              <a:rPr lang="hu-HU" dirty="0"/>
              <a:t> </a:t>
            </a:r>
            <a:r>
              <a:rPr lang="hu-HU" dirty="0" err="1"/>
              <a:t>induced</a:t>
            </a:r>
            <a:r>
              <a:rPr lang="hu-HU" dirty="0"/>
              <a:t> </a:t>
            </a:r>
            <a:r>
              <a:rPr lang="hu-HU" dirty="0" err="1"/>
              <a:t>anafilaxis</a:t>
            </a:r>
            <a:endParaRPr lang="hu-HU" dirty="0"/>
          </a:p>
          <a:p>
            <a:pPr lvl="1"/>
            <a:r>
              <a:rPr lang="hu-HU" dirty="0" err="1"/>
              <a:t>Exercise-food</a:t>
            </a:r>
            <a:r>
              <a:rPr lang="hu-HU" dirty="0"/>
              <a:t> </a:t>
            </a:r>
            <a:r>
              <a:rPr lang="hu-HU" dirty="0" err="1"/>
              <a:t>induced</a:t>
            </a:r>
            <a:r>
              <a:rPr lang="hu-HU" dirty="0"/>
              <a:t> </a:t>
            </a:r>
            <a:r>
              <a:rPr lang="hu-HU" dirty="0" err="1"/>
              <a:t>anafilaxis</a:t>
            </a:r>
            <a:endParaRPr lang="hu-HU" dirty="0"/>
          </a:p>
          <a:p>
            <a:pPr lvl="1"/>
            <a:r>
              <a:rPr lang="hu-HU" dirty="0" err="1"/>
              <a:t>Triptáz</a:t>
            </a:r>
            <a:r>
              <a:rPr lang="hu-HU" dirty="0"/>
              <a:t> szint</a:t>
            </a:r>
          </a:p>
          <a:p>
            <a:r>
              <a:rPr lang="hu-HU" dirty="0"/>
              <a:t>Rizikó-és </a:t>
            </a:r>
            <a:r>
              <a:rPr lang="hu-HU" dirty="0" err="1"/>
              <a:t>kofaktor</a:t>
            </a:r>
            <a:r>
              <a:rPr lang="hu-HU" dirty="0"/>
              <a:t> keresés</a:t>
            </a:r>
          </a:p>
          <a:p>
            <a:pPr lvl="1"/>
            <a:r>
              <a:rPr lang="hu-HU" dirty="0"/>
              <a:t>Provokációs vizsgálat DBPCFC Ne! </a:t>
            </a:r>
          </a:p>
          <a:p>
            <a:pPr lvl="1"/>
            <a:r>
              <a:rPr lang="hu-HU" dirty="0"/>
              <a:t>Ha mégis és </a:t>
            </a:r>
            <a:r>
              <a:rPr lang="hu-HU" dirty="0" err="1"/>
              <a:t>neg</a:t>
            </a:r>
            <a:r>
              <a:rPr lang="hu-HU" dirty="0"/>
              <a:t>., rizikó/</a:t>
            </a:r>
            <a:r>
              <a:rPr lang="hu-HU" dirty="0" err="1"/>
              <a:t>kofaktorra</a:t>
            </a:r>
            <a:r>
              <a:rPr lang="hu-HU" dirty="0"/>
              <a:t>, társbetegségre rákérdezni</a:t>
            </a:r>
          </a:p>
          <a:p>
            <a:r>
              <a:rPr lang="hu-HU" dirty="0" err="1"/>
              <a:t>Idiopathiás</a:t>
            </a:r>
            <a:endParaRPr lang="hu-HU" dirty="0"/>
          </a:p>
          <a:p>
            <a:pPr lvl="1"/>
            <a:r>
              <a:rPr lang="hu-HU" dirty="0"/>
              <a:t>Multiplex molekuláris allergén </a:t>
            </a:r>
            <a:r>
              <a:rPr lang="hu-HU" dirty="0" err="1"/>
              <a:t>vizsg</a:t>
            </a:r>
            <a:r>
              <a:rPr lang="hu-HU" dirty="0"/>
              <a:t>.</a:t>
            </a:r>
          </a:p>
          <a:p>
            <a:r>
              <a:rPr lang="hu-HU" dirty="0"/>
              <a:t>Álallergiás reakciók </a:t>
            </a:r>
            <a:r>
              <a:rPr lang="hu-HU" dirty="0" err="1"/>
              <a:t>diff.d.g</a:t>
            </a:r>
            <a:r>
              <a:rPr lang="hu-HU" dirty="0"/>
              <a:t>.</a:t>
            </a:r>
          </a:p>
          <a:p>
            <a:r>
              <a:rPr lang="hu-HU" dirty="0"/>
              <a:t>TRÉNING többször</a:t>
            </a:r>
          </a:p>
          <a:p>
            <a:pPr lvl="1"/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838200" y="432593"/>
            <a:ext cx="10515600" cy="132556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 err="1">
                <a:solidFill>
                  <a:schemeClr val="bg1"/>
                </a:solidFill>
              </a:rPr>
              <a:t>Allergológiai</a:t>
            </a:r>
            <a:r>
              <a:rPr lang="hu-HU" dirty="0">
                <a:solidFill>
                  <a:schemeClr val="bg1"/>
                </a:solidFill>
              </a:rPr>
              <a:t> kivizsgálás</a:t>
            </a:r>
          </a:p>
        </p:txBody>
      </p:sp>
    </p:spTree>
    <p:extLst>
      <p:ext uri="{BB962C8B-B14F-4D97-AF65-F5344CB8AC3E}">
        <p14:creationId xmlns:p14="http://schemas.microsoft.com/office/powerpoint/2010/main" val="433040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r>
              <a:rPr lang="hu-HU" dirty="0"/>
              <a:t>Az egész szervezet szisztémás allergiás reakciója</a:t>
            </a:r>
          </a:p>
          <a:p>
            <a:r>
              <a:rPr lang="hu-HU" dirty="0"/>
              <a:t>Életveszélyes </a:t>
            </a:r>
            <a:r>
              <a:rPr lang="hu-HU" dirty="0" err="1"/>
              <a:t>kardio-respiratórikus</a:t>
            </a:r>
            <a:r>
              <a:rPr lang="hu-HU" dirty="0"/>
              <a:t> tünetekkel jár</a:t>
            </a:r>
          </a:p>
          <a:p>
            <a:r>
              <a:rPr lang="hu-HU" dirty="0"/>
              <a:t>Kísérheti bőr és/vagy </a:t>
            </a:r>
            <a:r>
              <a:rPr lang="hu-HU" dirty="0" err="1"/>
              <a:t>gasztrointesztinális</a:t>
            </a:r>
            <a:r>
              <a:rPr lang="hu-HU" dirty="0"/>
              <a:t> tünet</a:t>
            </a:r>
          </a:p>
          <a:p>
            <a:r>
              <a:rPr lang="hu-HU" dirty="0"/>
              <a:t>Azonnali adrenalintól remélhető az állapot rendezése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838200" y="432593"/>
            <a:ext cx="10515600" cy="132556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>
                <a:solidFill>
                  <a:schemeClr val="bg1"/>
                </a:solidFill>
              </a:rPr>
              <a:t>Definíció </a:t>
            </a:r>
          </a:p>
        </p:txBody>
      </p:sp>
    </p:spTree>
    <p:extLst>
      <p:ext uri="{BB962C8B-B14F-4D97-AF65-F5344CB8AC3E}">
        <p14:creationId xmlns:p14="http://schemas.microsoft.com/office/powerpoint/2010/main" val="3763891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Ismert vagy ismeretlen </a:t>
            </a:r>
            <a:r>
              <a:rPr lang="hu-HU" dirty="0" err="1"/>
              <a:t>trigger</a:t>
            </a:r>
            <a:r>
              <a:rPr lang="hu-HU" dirty="0"/>
              <a:t> indítja</a:t>
            </a:r>
          </a:p>
          <a:p>
            <a:r>
              <a:rPr lang="hu-HU" dirty="0"/>
              <a:t>Nagy dózisú hisztamin </a:t>
            </a:r>
            <a:r>
              <a:rPr lang="hu-HU" dirty="0" err="1"/>
              <a:t>liberáció</a:t>
            </a:r>
            <a:endParaRPr lang="hu-HU" dirty="0"/>
          </a:p>
          <a:p>
            <a:r>
              <a:rPr lang="hu-HU" dirty="0"/>
              <a:t>Célszerveken hisztamin receptorokhoz kötődik: „allergiás” tünet</a:t>
            </a:r>
          </a:p>
          <a:p>
            <a:pPr lvl="1"/>
            <a:r>
              <a:rPr lang="hu-HU" dirty="0"/>
              <a:t>Ödéma  (torok, szemhéj, ajak, </a:t>
            </a:r>
            <a:r>
              <a:rPr lang="hu-HU" dirty="0" err="1"/>
              <a:t>scrotum</a:t>
            </a:r>
            <a:r>
              <a:rPr lang="hu-HU" dirty="0"/>
              <a:t>…)</a:t>
            </a:r>
          </a:p>
          <a:p>
            <a:pPr lvl="1"/>
            <a:r>
              <a:rPr lang="hu-HU" dirty="0"/>
              <a:t>Csalánkiütés</a:t>
            </a:r>
          </a:p>
          <a:p>
            <a:pPr lvl="1"/>
            <a:r>
              <a:rPr lang="hu-HU" dirty="0" err="1"/>
              <a:t>Bronchospasmus</a:t>
            </a:r>
            <a:endParaRPr lang="hu-HU" dirty="0"/>
          </a:p>
          <a:p>
            <a:pPr lvl="1"/>
            <a:r>
              <a:rPr lang="hu-HU" dirty="0"/>
              <a:t>Hasmenés, hányás</a:t>
            </a:r>
          </a:p>
          <a:p>
            <a:r>
              <a:rPr lang="hu-HU" dirty="0" err="1"/>
              <a:t>Vazodilatáció</a:t>
            </a:r>
            <a:r>
              <a:rPr lang="hu-HU" dirty="0"/>
              <a:t> okozta RR zuhanás, ájulás, eszméletvesztés</a:t>
            </a:r>
          </a:p>
          <a:p>
            <a:r>
              <a:rPr lang="hu-HU" dirty="0"/>
              <a:t>Több rizikó-és </a:t>
            </a:r>
            <a:r>
              <a:rPr lang="hu-HU" dirty="0" err="1"/>
              <a:t>kofaktor</a:t>
            </a:r>
            <a:r>
              <a:rPr lang="hu-HU" dirty="0"/>
              <a:t> befolyásolja a lezajlását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838200" y="432593"/>
            <a:ext cx="10515600" cy="132556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 err="1">
                <a:solidFill>
                  <a:schemeClr val="bg1"/>
                </a:solidFill>
              </a:rPr>
              <a:t>Pathomechanizmus</a:t>
            </a:r>
            <a:r>
              <a:rPr lang="hu-HU" dirty="0">
                <a:solidFill>
                  <a:schemeClr val="bg1"/>
                </a:solidFill>
              </a:rPr>
              <a:t>, tünetek </a:t>
            </a:r>
          </a:p>
        </p:txBody>
      </p:sp>
      <p:pic>
        <p:nvPicPr>
          <p:cNvPr id="5" name="Picture 2" descr="dreamstime_xs_400107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643" y="1027906"/>
            <a:ext cx="2756357" cy="183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233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Anafilaxia</a:t>
            </a:r>
            <a:r>
              <a:rPr lang="hu-HU" dirty="0"/>
              <a:t> nincs</a:t>
            </a:r>
          </a:p>
          <a:p>
            <a:r>
              <a:rPr lang="hu-HU" dirty="0"/>
              <a:t>Súlyos bőrtünet és vagy ödéma</a:t>
            </a:r>
          </a:p>
          <a:p>
            <a:r>
              <a:rPr lang="hu-HU" dirty="0" err="1"/>
              <a:t>Bronchospasmus</a:t>
            </a:r>
            <a:r>
              <a:rPr lang="hu-HU" dirty="0"/>
              <a:t> uralható vagy nincs</a:t>
            </a:r>
          </a:p>
          <a:p>
            <a:r>
              <a:rPr lang="hu-HU" dirty="0" err="1"/>
              <a:t>Gastrointestinális</a:t>
            </a:r>
            <a:r>
              <a:rPr lang="hu-HU" dirty="0"/>
              <a:t> tünet enyhe vagy nincs</a:t>
            </a:r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838200" y="432593"/>
            <a:ext cx="10515600" cy="132556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 err="1">
                <a:solidFill>
                  <a:schemeClr val="bg1"/>
                </a:solidFill>
              </a:rPr>
              <a:t>Anafilactoid</a:t>
            </a:r>
            <a:r>
              <a:rPr lang="hu-HU" dirty="0">
                <a:solidFill>
                  <a:schemeClr val="bg1"/>
                </a:solidFill>
              </a:rPr>
              <a:t> reakció</a:t>
            </a:r>
          </a:p>
        </p:txBody>
      </p:sp>
    </p:spTree>
    <p:extLst>
      <p:ext uri="{BB962C8B-B14F-4D97-AF65-F5344CB8AC3E}">
        <p14:creationId xmlns:p14="http://schemas.microsoft.com/office/powerpoint/2010/main" val="4010414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838200" y="432593"/>
            <a:ext cx="10515600" cy="132556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>
                <a:solidFill>
                  <a:schemeClr val="bg1"/>
                </a:solidFill>
              </a:rPr>
              <a:t>Amikor a terápia megelőzi </a:t>
            </a:r>
          </a:p>
          <a:p>
            <a:pPr algn="ctr"/>
            <a:r>
              <a:rPr lang="hu-HU" dirty="0">
                <a:solidFill>
                  <a:schemeClr val="bg1"/>
                </a:solidFill>
              </a:rPr>
              <a:t>az anamnézis felvételt </a:t>
            </a:r>
          </a:p>
        </p:txBody>
      </p:sp>
    </p:spTree>
    <p:extLst>
      <p:ext uri="{BB962C8B-B14F-4D97-AF65-F5344CB8AC3E}">
        <p14:creationId xmlns:p14="http://schemas.microsoft.com/office/powerpoint/2010/main" val="643986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957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hu-HU" sz="3200" dirty="0">
                <a:solidFill>
                  <a:srgbClr val="FF0000"/>
                </a:solidFill>
              </a:rPr>
              <a:t>Első </a:t>
            </a:r>
          </a:p>
          <a:p>
            <a:pPr marL="0" indent="0">
              <a:buNone/>
            </a:pPr>
            <a:r>
              <a:rPr lang="hu-HU" dirty="0"/>
              <a:t>i.m. </a:t>
            </a:r>
            <a:r>
              <a:rPr lang="hu-HU" dirty="0">
                <a:solidFill>
                  <a:srgbClr val="FF0000"/>
                </a:solidFill>
              </a:rPr>
              <a:t>adrenalin </a:t>
            </a:r>
            <a:r>
              <a:rPr lang="hu-HU" dirty="0"/>
              <a:t>combba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0.01 ml/kg (1mg/ml) </a:t>
            </a:r>
            <a:r>
              <a:rPr lang="hu-HU" dirty="0" err="1"/>
              <a:t>Tonogén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    (</a:t>
            </a:r>
            <a:r>
              <a:rPr lang="hu-HU" dirty="0" err="1"/>
              <a:t>max</a:t>
            </a:r>
            <a:r>
              <a:rPr lang="hu-HU" dirty="0"/>
              <a:t> 0.5 ml)</a:t>
            </a:r>
          </a:p>
          <a:p>
            <a:pPr marL="0" indent="0">
              <a:buNone/>
            </a:pPr>
            <a:r>
              <a:rPr lang="hu-HU" dirty="0"/>
              <a:t>   vagy</a:t>
            </a:r>
          </a:p>
          <a:p>
            <a:r>
              <a:rPr lang="hu-HU" dirty="0" err="1"/>
              <a:t>Autoinjector</a:t>
            </a:r>
            <a:endParaRPr lang="hu-HU" dirty="0"/>
          </a:p>
          <a:p>
            <a:pPr lvl="1"/>
            <a:r>
              <a:rPr lang="hu-HU" sz="2900" dirty="0"/>
              <a:t>Junior 7,5-25 kg 150 </a:t>
            </a:r>
            <a:r>
              <a:rPr lang="hu-HU" sz="2900" dirty="0" err="1"/>
              <a:t>ug</a:t>
            </a:r>
            <a:endParaRPr lang="hu-HU" sz="2900" dirty="0"/>
          </a:p>
          <a:p>
            <a:pPr lvl="1"/>
            <a:r>
              <a:rPr lang="hu-HU" sz="2900" dirty="0"/>
              <a:t>&gt;25 kg 300 </a:t>
            </a:r>
            <a:r>
              <a:rPr lang="hu-HU" sz="2900" dirty="0" err="1"/>
              <a:t>ug</a:t>
            </a:r>
            <a:endParaRPr lang="hu-HU" sz="2900" dirty="0"/>
          </a:p>
        </p:txBody>
      </p:sp>
      <p:sp>
        <p:nvSpPr>
          <p:cNvPr id="7" name="Tartalom helye 6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91636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hu-HU" sz="3200" dirty="0">
                <a:solidFill>
                  <a:schemeClr val="accent1">
                    <a:lumMod val="75000"/>
                  </a:schemeClr>
                </a:solidFill>
              </a:rPr>
              <a:t>Második</a:t>
            </a:r>
          </a:p>
          <a:p>
            <a:r>
              <a:rPr lang="hu-HU" dirty="0"/>
              <a:t>Mentő 104</a:t>
            </a:r>
          </a:p>
          <a:p>
            <a:r>
              <a:rPr lang="hu-HU" dirty="0"/>
              <a:t>Fektetés</a:t>
            </a:r>
          </a:p>
          <a:p>
            <a:pPr lvl="1"/>
            <a:r>
              <a:rPr lang="hu-HU" dirty="0" err="1"/>
              <a:t>Trendelenburg</a:t>
            </a:r>
            <a:r>
              <a:rPr lang="hu-HU" dirty="0"/>
              <a:t> </a:t>
            </a:r>
          </a:p>
          <a:p>
            <a:pPr lvl="1"/>
            <a:r>
              <a:rPr lang="hu-HU" dirty="0"/>
              <a:t>Eszméletlent stabil oldal</a:t>
            </a:r>
          </a:p>
          <a:p>
            <a:r>
              <a:rPr lang="hu-HU" dirty="0"/>
              <a:t>Infúzió, oxigén</a:t>
            </a:r>
          </a:p>
          <a:p>
            <a:r>
              <a:rPr lang="hu-HU" dirty="0" err="1"/>
              <a:t>Salbutamol</a:t>
            </a:r>
            <a:r>
              <a:rPr lang="hu-HU" dirty="0"/>
              <a:t> (</a:t>
            </a:r>
            <a:r>
              <a:rPr lang="hu-HU" dirty="0" err="1"/>
              <a:t>Ventolin</a:t>
            </a:r>
            <a:r>
              <a:rPr lang="hu-HU" dirty="0"/>
              <a:t> </a:t>
            </a:r>
            <a:r>
              <a:rPr lang="hu-HU" dirty="0" err="1"/>
              <a:t>inhal</a:t>
            </a:r>
            <a:r>
              <a:rPr lang="hu-HU" dirty="0"/>
              <a:t>.)</a:t>
            </a:r>
          </a:p>
          <a:p>
            <a:pPr lvl="1"/>
            <a:r>
              <a:rPr lang="hu-HU" dirty="0" err="1"/>
              <a:t>Asthmás</a:t>
            </a:r>
            <a:r>
              <a:rPr lang="hu-HU" dirty="0"/>
              <a:t> betegnek mindig</a:t>
            </a:r>
          </a:p>
          <a:p>
            <a:r>
              <a:rPr lang="hu-HU" dirty="0" err="1"/>
              <a:t>Stridor</a:t>
            </a:r>
            <a:r>
              <a:rPr lang="hu-HU" dirty="0"/>
              <a:t> esetén </a:t>
            </a:r>
          </a:p>
          <a:p>
            <a:pPr lvl="1"/>
            <a:r>
              <a:rPr lang="hu-HU" dirty="0"/>
              <a:t>Szteroid, </a:t>
            </a:r>
            <a:r>
              <a:rPr lang="hu-HU" dirty="0" err="1"/>
              <a:t>Micronephrin</a:t>
            </a:r>
            <a:endParaRPr lang="hu-HU" dirty="0"/>
          </a:p>
          <a:p>
            <a:r>
              <a:rPr lang="hu-HU" dirty="0" err="1"/>
              <a:t>Trigger</a:t>
            </a:r>
            <a:r>
              <a:rPr lang="hu-HU" dirty="0"/>
              <a:t> eltávolítás</a:t>
            </a:r>
          </a:p>
          <a:p>
            <a:pPr lvl="1"/>
            <a:r>
              <a:rPr lang="hu-HU" dirty="0"/>
              <a:t>Ha lehetséges</a:t>
            </a:r>
          </a:p>
          <a:p>
            <a:pPr lvl="1"/>
            <a:r>
              <a:rPr lang="hu-HU" dirty="0"/>
              <a:t>Nincs hánytatás</a:t>
            </a:r>
          </a:p>
          <a:p>
            <a:r>
              <a:rPr lang="hu-HU" dirty="0"/>
              <a:t>5-10 perc múlva </a:t>
            </a:r>
            <a:r>
              <a:rPr lang="hu-HU" dirty="0">
                <a:solidFill>
                  <a:srgbClr val="FF0000"/>
                </a:solidFill>
              </a:rPr>
              <a:t>adrenalin ismétlés</a:t>
            </a:r>
            <a:r>
              <a:rPr lang="hu-HU" dirty="0"/>
              <a:t>, ha nem javul</a:t>
            </a:r>
          </a:p>
          <a:p>
            <a:r>
              <a:rPr lang="hu-HU" dirty="0"/>
              <a:t>Reanimáció</a:t>
            </a:r>
          </a:p>
          <a:p>
            <a:pPr lvl="1"/>
            <a:endParaRPr lang="hu-HU" dirty="0"/>
          </a:p>
          <a:p>
            <a:pPr marL="457200" lvl="1" indent="0">
              <a:buNone/>
            </a:pPr>
            <a:endParaRPr lang="hu-HU" dirty="0"/>
          </a:p>
          <a:p>
            <a:endParaRPr lang="hu-HU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838200" y="432593"/>
            <a:ext cx="10515600" cy="132556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>
                <a:solidFill>
                  <a:schemeClr val="bg1"/>
                </a:solidFill>
              </a:rPr>
              <a:t>Teendők sorrendje </a:t>
            </a:r>
            <a:r>
              <a:rPr lang="hu-HU" dirty="0" err="1">
                <a:solidFill>
                  <a:schemeClr val="bg1"/>
                </a:solidFill>
              </a:rPr>
              <a:t>anafilaxiában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081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838200" y="432593"/>
            <a:ext cx="10515600" cy="1325563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 err="1">
                <a:solidFill>
                  <a:schemeClr val="bg1"/>
                </a:solidFill>
              </a:rPr>
              <a:t>Tonogén</a:t>
            </a:r>
            <a:r>
              <a:rPr lang="hu-HU" dirty="0">
                <a:solidFill>
                  <a:schemeClr val="bg1"/>
                </a:solidFill>
              </a:rPr>
              <a:t> combba töményen </a:t>
            </a:r>
          </a:p>
        </p:txBody>
      </p:sp>
      <p:pic>
        <p:nvPicPr>
          <p:cNvPr id="2050" name="Picture 2" descr="http://hu.disposablesurgical.com/uploads/201712292/p20170109145708256925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924" y="1825625"/>
            <a:ext cx="7833815" cy="483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efelé nyíl 4"/>
          <p:cNvSpPr/>
          <p:nvPr/>
        </p:nvSpPr>
        <p:spPr>
          <a:xfrm>
            <a:off x="6870537" y="199713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Lefelé nyíl 6"/>
          <p:cNvSpPr/>
          <p:nvPr/>
        </p:nvSpPr>
        <p:spPr>
          <a:xfrm>
            <a:off x="6870537" y="371041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8420669" y="2205293"/>
            <a:ext cx="87345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u-HU" b="1" dirty="0"/>
              <a:t>0,2 ml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6718744" y="5423698"/>
            <a:ext cx="78821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u-HU" b="1" dirty="0"/>
              <a:t>0,3 ml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2442950" y="2205293"/>
            <a:ext cx="197892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Pici adag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9636292" y="910708"/>
            <a:ext cx="156851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hu-HU" b="1" dirty="0"/>
              <a:t>0,01 ml/kg</a:t>
            </a:r>
          </a:p>
        </p:txBody>
      </p:sp>
    </p:spTree>
    <p:extLst>
      <p:ext uri="{BB962C8B-B14F-4D97-AF65-F5344CB8AC3E}">
        <p14:creationId xmlns:p14="http://schemas.microsoft.com/office/powerpoint/2010/main" val="9315441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872</Words>
  <Application>Microsoft Macintosh PowerPoint</Application>
  <PresentationFormat>Szélesvásznú</PresentationFormat>
  <Paragraphs>188</Paragraphs>
  <Slides>29</Slides>
  <Notes>2</Notes>
  <HiddenSlides>1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Office-téma</vt:lpstr>
      <vt:lpstr>ANAFILAXIA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Tüneteit befolyásolják </vt:lpstr>
      <vt:lpstr>PowerPoint-bemutató</vt:lpstr>
      <vt:lpstr>Factors augmenting allergic reactions</vt:lpstr>
      <vt:lpstr>PowerPoint-bemutató</vt:lpstr>
      <vt:lpstr>Party anafilaxia  </vt:lpstr>
      <vt:lpstr>Factors augmenting allergic reactions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ANAFILAXIA</dc:title>
  <dc:creator>Dr. Nagy Adrienne</dc:creator>
  <cp:lastModifiedBy>Gabor Papp MD</cp:lastModifiedBy>
  <cp:revision>49</cp:revision>
  <dcterms:created xsi:type="dcterms:W3CDTF">2018-11-14T19:52:45Z</dcterms:created>
  <dcterms:modified xsi:type="dcterms:W3CDTF">2022-02-01T14:14:33Z</dcterms:modified>
</cp:coreProperties>
</file>