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24"/>
  </p:notesMasterIdLst>
  <p:sldIdLst>
    <p:sldId id="256" r:id="rId2"/>
    <p:sldId id="300" r:id="rId3"/>
    <p:sldId id="301" r:id="rId4"/>
    <p:sldId id="304" r:id="rId5"/>
    <p:sldId id="307" r:id="rId6"/>
    <p:sldId id="303" r:id="rId7"/>
    <p:sldId id="305" r:id="rId8"/>
    <p:sldId id="374" r:id="rId9"/>
    <p:sldId id="376" r:id="rId10"/>
    <p:sldId id="310" r:id="rId11"/>
    <p:sldId id="385" r:id="rId12"/>
    <p:sldId id="309" r:id="rId13"/>
    <p:sldId id="308" r:id="rId14"/>
    <p:sldId id="387" r:id="rId15"/>
    <p:sldId id="382" r:id="rId16"/>
    <p:sldId id="386" r:id="rId17"/>
    <p:sldId id="378" r:id="rId18"/>
    <p:sldId id="379" r:id="rId19"/>
    <p:sldId id="380" r:id="rId20"/>
    <p:sldId id="383" r:id="rId21"/>
    <p:sldId id="384" r:id="rId22"/>
    <p:sldId id="388" r:id="rId23"/>
  </p:sldIdLst>
  <p:sldSz cx="9144000" cy="6858000" type="screen4x3"/>
  <p:notesSz cx="69977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rosoft Corp.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2" autoAdjust="0"/>
    <p:restoredTop sz="90385" autoAdjust="0"/>
  </p:normalViewPr>
  <p:slideViewPr>
    <p:cSldViewPr>
      <p:cViewPr varScale="1">
        <p:scale>
          <a:sx n="88" d="100"/>
          <a:sy n="88" d="100"/>
        </p:scale>
        <p:origin x="166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029" tIns="46514" rIns="93029" bIns="46514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029" tIns="46514" rIns="93029" bIns="46514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029" tIns="46514" rIns="93029" bIns="465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029" tIns="46514" rIns="93029" bIns="46514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029" tIns="46514" rIns="93029" bIns="46514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fld id="{812DB67E-249A-124D-AE5F-F19F978288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757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908D9D-2856-7B45-A3C5-828976E2D9A7}" type="slidenum">
              <a:rPr lang="en-US"/>
              <a:pPr/>
              <a:t>1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to add notes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DB67E-249A-124D-AE5F-F19F978288A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31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Line 2"/>
          <p:cNvSpPr>
            <a:spLocks noChangeShapeType="1"/>
          </p:cNvSpPr>
          <p:nvPr/>
        </p:nvSpPr>
        <p:spPr bwMode="auto">
          <a:xfrm>
            <a:off x="7315200" y="1066800"/>
            <a:ext cx="0" cy="1752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457200"/>
            <a:ext cx="6389688" cy="2133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u-HU" noProof="0"/>
              <a:t>Click to edit Master title style</a:t>
            </a:r>
            <a:endParaRPr lang="en-US" noProof="0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charset="0"/>
              <a:buNone/>
              <a:defRPr/>
            </a:lvl1pPr>
          </a:lstStyle>
          <a:p>
            <a:pPr lvl="0"/>
            <a:r>
              <a:rPr lang="hu-HU" noProof="0"/>
              <a:t>Click to edit Master subtitle style</a:t>
            </a:r>
            <a:endParaRPr lang="en-US" noProof="0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0951DCD-7F39-B746-8F3C-D66D9A9B9B3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6568" name="Line 8"/>
          <p:cNvSpPr>
            <a:spLocks noChangeShapeType="1"/>
          </p:cNvSpPr>
          <p:nvPr/>
        </p:nvSpPr>
        <p:spPr bwMode="auto">
          <a:xfrm>
            <a:off x="838200" y="2819400"/>
            <a:ext cx="6477000" cy="0"/>
          </a:xfrm>
          <a:prstGeom prst="line">
            <a:avLst/>
          </a:prstGeom>
          <a:noFill/>
          <a:ln w="63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6569" name="Group 9" descr="decorative graphic made up of dots"/>
          <p:cNvGrpSpPr>
            <a:grpSpLocks/>
          </p:cNvGrpSpPr>
          <p:nvPr/>
        </p:nvGrpSpPr>
        <p:grpSpPr bwMode="auto">
          <a:xfrm>
            <a:off x="7467600" y="1219200"/>
            <a:ext cx="792163" cy="1295400"/>
            <a:chOff x="5136" y="960"/>
            <a:chExt cx="528" cy="864"/>
          </a:xfrm>
        </p:grpSpPr>
        <p:sp>
          <p:nvSpPr>
            <p:cNvPr id="66570" name="Oval 10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1" name="Oval 11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2" name="Oval 12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3" name="Oval 13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4" name="Oval 14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5" name="Oval 15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6" name="Oval 16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7" name="Oval 17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8" name="Oval 18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9" name="Oval 19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0" name="Oval 20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1" name="Oval 21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2" name="Oval 22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3" name="Oval 23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4" name="Oval 24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5" name="Oval 25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6" name="Oval 26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7" name="Oval 27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8" name="Oval 28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9" name="Oval 29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0" name="Oval 30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1" name="Oval 31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2" name="Oval 32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3" name="Oval 33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4" name="Oval 34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5" name="Oval 35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6" name="Oval 36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7" name="Oval 37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8" name="Oval 38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9" name="Oval 39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0" name="Oval 40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6601" name="Group 41" descr="decorative graphic made up of dots"/>
          <p:cNvGrpSpPr>
            <a:grpSpLocks/>
          </p:cNvGrpSpPr>
          <p:nvPr userDrawn="1"/>
        </p:nvGrpSpPr>
        <p:grpSpPr bwMode="auto">
          <a:xfrm>
            <a:off x="7467600" y="1219200"/>
            <a:ext cx="792163" cy="1295400"/>
            <a:chOff x="5136" y="960"/>
            <a:chExt cx="528" cy="864"/>
          </a:xfrm>
        </p:grpSpPr>
        <p:sp>
          <p:nvSpPr>
            <p:cNvPr id="66602" name="Oval 42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3" name="Oval 43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4" name="Oval 44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5" name="Oval 45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6" name="Oval 46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7" name="Oval 47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8" name="Oval 48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9" name="Oval 49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10" name="Oval 50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11" name="Oval 51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12" name="Oval 52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13" name="Oval 53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14" name="Oval 54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15" name="Oval 55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16" name="Oval 56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17" name="Oval 57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18" name="Oval 58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19" name="Oval 59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20" name="Oval 60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21" name="Oval 61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22" name="Oval 62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23" name="Oval 63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24" name="Oval 64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25" name="Oval 65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26" name="Oval 66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27" name="Oval 67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28" name="Oval 68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29" name="Oval 69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30" name="Oval 70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31" name="Oval 71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32" name="Oval 72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FE4580-14AA-4E49-9912-5C87F593ED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02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54D07E-A369-7942-865E-29E5CD64C9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6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CAB0BF1-95AD-FD44-8B3A-E2F76C35CC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30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4E4756-9C16-AF46-81F9-3BA4CAB7C9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84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AF7F01-4C40-7F4D-A8BD-79CF899BA0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20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00358D-64BB-0546-B5A2-0EA49333AC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71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5D402D-9348-DA44-A3D3-6511531A15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83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79079B-014A-1249-950B-3387040B16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55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F0E11-A5B4-2140-B34A-7D998E06C1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2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5394E2-3A9C-C649-8552-A5CDECE40C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45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AC854-E1CA-2F46-BDDE-197DC60B2D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83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Line 2"/>
          <p:cNvSpPr>
            <a:spLocks noChangeShapeType="1"/>
          </p:cNvSpPr>
          <p:nvPr/>
        </p:nvSpPr>
        <p:spPr bwMode="auto">
          <a:xfrm>
            <a:off x="8001000" y="0"/>
            <a:ext cx="0" cy="1524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endParaRPr lang="en-US"/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2F23147A-646B-824A-8351-4E4634D7011E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65544" name="Group 8" descr="decorative graphic made up of dots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65545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6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7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8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9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0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1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2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3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4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5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6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7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8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9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0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1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2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3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4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5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6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7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8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9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0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1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2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3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4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5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5576" name="Line 40"/>
          <p:cNvSpPr>
            <a:spLocks noChangeShapeType="1"/>
          </p:cNvSpPr>
          <p:nvPr/>
        </p:nvSpPr>
        <p:spPr bwMode="auto">
          <a:xfrm>
            <a:off x="457200" y="1524000"/>
            <a:ext cx="75438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l"/>
        <a:defRPr sz="2600">
          <a:solidFill>
            <a:schemeClr val="tx1"/>
          </a:solidFill>
          <a:latin typeface="+mn-lt"/>
          <a:ea typeface="+mn-ea"/>
        </a:defRPr>
      </a:lvl2pPr>
      <a:lvl3pPr marL="987425" indent="-293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l"/>
        <a:defRPr sz="2300">
          <a:solidFill>
            <a:schemeClr val="tx1"/>
          </a:solidFill>
          <a:latin typeface="+mn-lt"/>
          <a:ea typeface="+mn-ea"/>
        </a:defRPr>
      </a:lvl3pPr>
      <a:lvl4pPr marL="1281113" indent="-2921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15986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0558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130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29702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4274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609600"/>
            <a:ext cx="7162800" cy="2133600"/>
          </a:xfrm>
        </p:spPr>
        <p:txBody>
          <a:bodyPr/>
          <a:lstStyle/>
          <a:p>
            <a:r>
              <a:rPr lang="en-US" sz="3600" dirty="0"/>
              <a:t>ANAFILAXIA KLASSZIFIKÁCIÓ: </a:t>
            </a:r>
            <a:br>
              <a:rPr lang="en-US" sz="3600" dirty="0"/>
            </a:br>
            <a:r>
              <a:rPr lang="en-US" sz="3600" dirty="0" err="1"/>
              <a:t>egységes</a:t>
            </a:r>
            <a:r>
              <a:rPr lang="en-US" sz="3600" dirty="0"/>
              <a:t> grading system/ </a:t>
            </a:r>
            <a:r>
              <a:rPr lang="en-US" sz="3600" dirty="0" err="1"/>
              <a:t>osztályozás</a:t>
            </a:r>
            <a:r>
              <a:rPr lang="en-US" sz="3600" dirty="0"/>
              <a:t> </a:t>
            </a:r>
            <a:r>
              <a:rPr lang="en-US" sz="3600" dirty="0" err="1"/>
              <a:t>igénye</a:t>
            </a:r>
            <a:endParaRPr lang="en-US" sz="36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00200" y="2895600"/>
            <a:ext cx="6923087" cy="2362200"/>
          </a:xfrm>
        </p:spPr>
        <p:txBody>
          <a:bodyPr/>
          <a:lstStyle/>
          <a:p>
            <a:r>
              <a:rPr lang="en-US" i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Csáki Csilla</a:t>
            </a:r>
          </a:p>
          <a:p>
            <a:r>
              <a:rPr lang="en-US" dirty="0" err="1">
                <a:solidFill>
                  <a:schemeClr val="accent6"/>
                </a:solidFill>
                <a:latin typeface="Arial Rounded MT Bold" panose="020F0704030504030204" pitchFamily="34" charset="0"/>
              </a:rPr>
              <a:t>Svábhegyi</a:t>
            </a:r>
            <a:r>
              <a:rPr lang="en-US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Arial Rounded MT Bold" panose="020F0704030504030204" pitchFamily="34" charset="0"/>
              </a:rPr>
              <a:t>Gyermekgyógyintézet</a:t>
            </a:r>
            <a:endParaRPr lang="en-US" dirty="0">
              <a:solidFill>
                <a:schemeClr val="accent6"/>
              </a:solidFill>
              <a:latin typeface="Arial Rounded MT Bold" panose="020F0704030504030204" pitchFamily="34" charset="0"/>
            </a:endParaRPr>
          </a:p>
          <a:p>
            <a:r>
              <a:rPr lang="en-US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Budapest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DA04FA3-F18F-6B4B-AC14-5C876440E210}"/>
              </a:ext>
            </a:extLst>
          </p:cNvPr>
          <p:cNvSpPr txBox="1"/>
          <p:nvPr/>
        </p:nvSpPr>
        <p:spPr>
          <a:xfrm>
            <a:off x="2362200" y="50546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002060"/>
                </a:solidFill>
              </a:rPr>
              <a:t>Méregkeverők Klubja 2019.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8FDDE12-28EE-454C-AD47-FDD0BFF1D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5054600"/>
            <a:ext cx="1371600" cy="1473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ADFCD5-EFA3-034A-9CA1-22E1FAC01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609600"/>
            <a:ext cx="3048000" cy="5410200"/>
          </a:xfrm>
        </p:spPr>
        <p:txBody>
          <a:bodyPr/>
          <a:lstStyle/>
          <a:p>
            <a:r>
              <a:rPr lang="hu-HU" sz="1800" dirty="0"/>
              <a:t>World </a:t>
            </a:r>
            <a:r>
              <a:rPr lang="hu-HU" sz="1800" dirty="0" err="1"/>
              <a:t>Allergy</a:t>
            </a:r>
            <a:r>
              <a:rPr lang="hu-HU" sz="1800" dirty="0"/>
              <a:t> Organization </a:t>
            </a:r>
            <a:r>
              <a:rPr lang="hu-HU" sz="1800" dirty="0" err="1"/>
              <a:t>Guidelines</a:t>
            </a:r>
            <a:r>
              <a:rPr lang="hu-HU" sz="1800" dirty="0"/>
              <a:t> </a:t>
            </a:r>
            <a:r>
              <a:rPr lang="hu-HU" sz="1800" dirty="0" err="1"/>
              <a:t>for</a:t>
            </a:r>
            <a:r>
              <a:rPr lang="hu-HU" sz="1800" dirty="0"/>
              <a:t>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Assessment</a:t>
            </a:r>
            <a:r>
              <a:rPr lang="hu-HU" sz="1800" dirty="0"/>
              <a:t> and Management of </a:t>
            </a:r>
            <a:r>
              <a:rPr lang="hu-HU" sz="1800" dirty="0" err="1"/>
              <a:t>Anaphylaxis</a:t>
            </a:r>
            <a:br>
              <a:rPr lang="hu-HU" sz="1800" dirty="0"/>
            </a:br>
            <a:br>
              <a:rPr lang="hu-HU" sz="1800" dirty="0"/>
            </a:br>
            <a:r>
              <a:rPr lang="hu-HU" sz="1800" dirty="0" err="1"/>
              <a:t>Simons</a:t>
            </a:r>
            <a:r>
              <a:rPr lang="hu-HU" sz="1800" dirty="0"/>
              <a:t> et </a:t>
            </a:r>
            <a:r>
              <a:rPr lang="hu-HU" sz="1800" dirty="0" err="1"/>
              <a:t>al</a:t>
            </a:r>
            <a:r>
              <a:rPr lang="hu-HU" sz="1800" dirty="0"/>
              <a:t>. </a:t>
            </a:r>
            <a:r>
              <a:rPr lang="hu-HU" sz="1800" b="0" i="1" dirty="0"/>
              <a:t>World </a:t>
            </a:r>
            <a:r>
              <a:rPr lang="hu-HU" sz="1800" b="0" i="1" dirty="0" err="1"/>
              <a:t>Allergy</a:t>
            </a:r>
            <a:r>
              <a:rPr lang="hu-HU" sz="1800" b="0" i="1" dirty="0"/>
              <a:t> Organization Journal</a:t>
            </a:r>
            <a:r>
              <a:rPr lang="hu-HU" sz="1800" b="0" dirty="0"/>
              <a:t>, 2011; 4(2):13-37, F</a:t>
            </a:r>
            <a:br>
              <a:rPr lang="hu-HU" sz="1800" b="0" dirty="0"/>
            </a:br>
            <a:br>
              <a:rPr lang="hu-HU" sz="1800" b="0" dirty="0"/>
            </a:br>
            <a:r>
              <a:rPr lang="hu-HU" sz="1800" b="0" dirty="0" err="1"/>
              <a:t>Simons</a:t>
            </a:r>
            <a:r>
              <a:rPr lang="hu-HU" sz="1800" b="0" dirty="0"/>
              <a:t> et </a:t>
            </a:r>
            <a:r>
              <a:rPr lang="hu-HU" sz="1800" b="0" dirty="0" err="1"/>
              <a:t>al</a:t>
            </a:r>
            <a:r>
              <a:rPr lang="hu-HU" sz="1800" b="0" dirty="0"/>
              <a:t>. </a:t>
            </a:r>
            <a:r>
              <a:rPr lang="hu-HU" sz="1600" b="0" i="1" dirty="0"/>
              <a:t>J ALLERGY CLIN IMMUNOL </a:t>
            </a:r>
            <a:r>
              <a:rPr lang="hu-HU" sz="1600" b="0" dirty="0" err="1"/>
              <a:t>March</a:t>
            </a:r>
            <a:r>
              <a:rPr lang="hu-HU" sz="1600" b="0" dirty="0"/>
              <a:t> 2011 VOLUME 127, NUMBER 3, </a:t>
            </a:r>
            <a:r>
              <a:rPr lang="hu-HU" sz="1800" b="0" dirty="0"/>
              <a:t>593.e4 </a:t>
            </a:r>
            <a:br>
              <a:rPr lang="hu-HU" sz="1800" b="0" dirty="0"/>
            </a:br>
            <a:br>
              <a:rPr lang="hu-HU" sz="1800" b="0" dirty="0"/>
            </a:br>
            <a:br>
              <a:rPr lang="hu-HU" sz="1800" b="0" dirty="0"/>
            </a:br>
            <a:r>
              <a:rPr lang="hu-HU" sz="1800" b="0" dirty="0"/>
              <a:t>Bőrtünet önmagában nem elegendő a diagnózis felállításához???</a:t>
            </a:r>
            <a:br>
              <a:rPr lang="hu-HU" sz="1800" dirty="0"/>
            </a:br>
            <a:endParaRPr lang="hu-HU" sz="1800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82108AA-878E-AA43-BF95-2FED4ADAB7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514600" y="-457200"/>
            <a:ext cx="6172201" cy="8229600"/>
          </a:xfrm>
        </p:spPr>
      </p:pic>
    </p:spTree>
    <p:extLst>
      <p:ext uri="{BB962C8B-B14F-4D97-AF65-F5344CB8AC3E}">
        <p14:creationId xmlns:p14="http://schemas.microsoft.com/office/powerpoint/2010/main" val="2360071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97E1EC-722F-D045-A184-DE18F3F42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/>
              <a:t>Ideális </a:t>
            </a:r>
            <a:r>
              <a:rPr lang="hu-HU" sz="2800" dirty="0" err="1"/>
              <a:t>anafilaxia</a:t>
            </a:r>
            <a:r>
              <a:rPr lang="hu-HU" sz="2800" dirty="0"/>
              <a:t> pontozási rendszer (</a:t>
            </a:r>
            <a:r>
              <a:rPr lang="hu-HU" sz="2800" dirty="0" err="1"/>
              <a:t>grading</a:t>
            </a:r>
            <a:r>
              <a:rPr lang="hu-HU" sz="2800" dirty="0"/>
              <a:t> </a:t>
            </a:r>
            <a:r>
              <a:rPr lang="hu-HU" sz="2800" dirty="0" err="1"/>
              <a:t>system</a:t>
            </a:r>
            <a:r>
              <a:rPr lang="hu-HU" sz="2800" dirty="0"/>
              <a:t>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E2EE755-6584-6541-B03C-7BBC4BAA6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Egyszerű, gyors, érthető</a:t>
            </a:r>
          </a:p>
          <a:p>
            <a:r>
              <a:rPr lang="hu-HU" dirty="0"/>
              <a:t>Pontos útmutatás adható a pontszám alapján, mikor mi a teendő</a:t>
            </a:r>
          </a:p>
          <a:p>
            <a:r>
              <a:rPr lang="hu-HU" dirty="0" err="1"/>
              <a:t>Klinikumban</a:t>
            </a:r>
            <a:r>
              <a:rPr lang="hu-HU" dirty="0"/>
              <a:t> és kutatásban is használható</a:t>
            </a:r>
          </a:p>
          <a:p>
            <a:r>
              <a:rPr lang="hu-HU" dirty="0"/>
              <a:t>Részletes, szervrendszerekre lebontott?</a:t>
            </a:r>
          </a:p>
          <a:p>
            <a:r>
              <a:rPr lang="hu-HU" dirty="0"/>
              <a:t>Kiváltó ok szerint, pl. ételreakció, AIT, HT IT?</a:t>
            </a:r>
          </a:p>
          <a:p>
            <a:r>
              <a:rPr lang="hu-HU" dirty="0" err="1"/>
              <a:t>Validáció</a:t>
            </a:r>
            <a:r>
              <a:rPr lang="hu-HU" dirty="0"/>
              <a:t>? Interpretáció? Egységes nemzetközi alkalmazhatóság? </a:t>
            </a:r>
          </a:p>
        </p:txBody>
      </p:sp>
    </p:spTree>
    <p:extLst>
      <p:ext uri="{BB962C8B-B14F-4D97-AF65-F5344CB8AC3E}">
        <p14:creationId xmlns:p14="http://schemas.microsoft.com/office/powerpoint/2010/main" val="3695276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A4170A-CA17-874D-9F7B-C52D6EEF5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dirty="0"/>
              <a:t>Különböző </a:t>
            </a:r>
            <a:r>
              <a:rPr lang="hu-HU" sz="3200" dirty="0" err="1"/>
              <a:t>anafilaxia</a:t>
            </a:r>
            <a:r>
              <a:rPr lang="hu-HU" sz="3200" dirty="0"/>
              <a:t> osztályozási rendszerek, konszenzus hiánya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ECD81C0-17A9-4D4A-B056-BE499B76B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99" y="1524000"/>
            <a:ext cx="6564923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40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6622A4EC-9A37-3C4B-9595-A10BC0037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435100"/>
            <a:ext cx="6324600" cy="52705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E1166754-489D-7947-89EE-8AB401FF2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22238"/>
            <a:ext cx="7467600" cy="1173162"/>
          </a:xfrm>
        </p:spPr>
        <p:txBody>
          <a:bodyPr/>
          <a:lstStyle/>
          <a:p>
            <a:r>
              <a:rPr lang="hu-HU" sz="2800" dirty="0" err="1"/>
              <a:t>Anafilaxia</a:t>
            </a:r>
            <a:r>
              <a:rPr lang="hu-HU" sz="2800" dirty="0"/>
              <a:t> hagyományos klasszifikációja</a:t>
            </a:r>
          </a:p>
        </p:txBody>
      </p:sp>
    </p:spTree>
    <p:extLst>
      <p:ext uri="{BB962C8B-B14F-4D97-AF65-F5344CB8AC3E}">
        <p14:creationId xmlns:p14="http://schemas.microsoft.com/office/powerpoint/2010/main" val="2697589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73D43D-2940-6D4B-B307-A0C9F62A9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Sampson5 </a:t>
            </a:r>
            <a:r>
              <a:rPr lang="hu-HU" dirty="0" err="1"/>
              <a:t>grading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B3E14C8-B441-A04D-8809-6FAE7B764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Gyermekkori élelmiszer terhelésre/ételreakcióra</a:t>
            </a:r>
          </a:p>
          <a:p>
            <a:r>
              <a:rPr lang="hu-HU" dirty="0"/>
              <a:t>Pontozás: mindig a legsúlyosabb fokozatú tünet szerint (1-5 fokozatú </a:t>
            </a:r>
            <a:r>
              <a:rPr lang="hu-HU" dirty="0" err="1"/>
              <a:t>anafilaxia</a:t>
            </a:r>
            <a:r>
              <a:rPr lang="hu-HU" dirty="0"/>
              <a:t>)</a:t>
            </a:r>
          </a:p>
          <a:p>
            <a:r>
              <a:rPr lang="hu-HU" dirty="0"/>
              <a:t>Kiemelt: adrenalin adás </a:t>
            </a:r>
            <a:r>
              <a:rPr lang="hu-HU" dirty="0" err="1"/>
              <a:t>abszolut</a:t>
            </a:r>
            <a:r>
              <a:rPr lang="hu-HU" dirty="0"/>
              <a:t> indikáció</a:t>
            </a:r>
          </a:p>
        </p:txBody>
      </p:sp>
    </p:spTree>
    <p:extLst>
      <p:ext uri="{BB962C8B-B14F-4D97-AF65-F5344CB8AC3E}">
        <p14:creationId xmlns:p14="http://schemas.microsoft.com/office/powerpoint/2010/main" val="1325076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E5F6652-2A13-4A42-AFEC-3D546FC08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115291"/>
            <a:ext cx="7543800" cy="868362"/>
          </a:xfrm>
        </p:spPr>
        <p:txBody>
          <a:bodyPr/>
          <a:lstStyle/>
          <a:p>
            <a:r>
              <a:rPr lang="hu-HU" sz="2800" dirty="0"/>
              <a:t>Sampson5 </a:t>
            </a:r>
            <a:r>
              <a:rPr lang="hu-HU" sz="2800" dirty="0" err="1"/>
              <a:t>anafilaxia</a:t>
            </a:r>
            <a:r>
              <a:rPr lang="hu-HU" sz="2800" dirty="0"/>
              <a:t> osztályozás/</a:t>
            </a:r>
            <a:r>
              <a:rPr lang="hu-HU" sz="2800" dirty="0" err="1"/>
              <a:t>grading</a:t>
            </a:r>
            <a:r>
              <a:rPr lang="hu-HU" sz="2800" dirty="0"/>
              <a:t>: 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2F3ABE7-CB50-8640-BA13-E60DB0E3F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609575" y="-771375"/>
            <a:ext cx="6019800" cy="9238951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7AB562E7-2A43-BB4D-93BE-5894A81D9E24}"/>
              </a:ext>
            </a:extLst>
          </p:cNvPr>
          <p:cNvSpPr txBox="1"/>
          <p:nvPr/>
        </p:nvSpPr>
        <p:spPr>
          <a:xfrm>
            <a:off x="0" y="6248400"/>
            <a:ext cx="14362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Sampson HA: </a:t>
            </a:r>
            <a:r>
              <a:rPr lang="hu-HU" dirty="0" err="1"/>
              <a:t>Anaphylaxis</a:t>
            </a:r>
            <a:r>
              <a:rPr lang="hu-HU" dirty="0"/>
              <a:t> and </a:t>
            </a:r>
            <a:r>
              <a:rPr lang="hu-HU" dirty="0" err="1"/>
              <a:t>Emergency</a:t>
            </a:r>
            <a:r>
              <a:rPr lang="hu-HU" dirty="0"/>
              <a:t> </a:t>
            </a:r>
            <a:r>
              <a:rPr lang="hu-HU" dirty="0" err="1"/>
              <a:t>Treatment</a:t>
            </a:r>
            <a:r>
              <a:rPr lang="hu-HU" dirty="0"/>
              <a:t>, </a:t>
            </a:r>
          </a:p>
          <a:p>
            <a:r>
              <a:rPr lang="hu-HU" dirty="0"/>
              <a:t>PEDIATRICS </a:t>
            </a:r>
            <a:r>
              <a:rPr lang="hu-HU" dirty="0" err="1"/>
              <a:t>Vol</a:t>
            </a:r>
            <a:r>
              <a:rPr lang="hu-HU" dirty="0"/>
              <a:t>. 111 No. 6 </a:t>
            </a:r>
            <a:r>
              <a:rPr lang="hu-HU" dirty="0" err="1"/>
              <a:t>June</a:t>
            </a:r>
            <a:r>
              <a:rPr lang="hu-HU" dirty="0"/>
              <a:t> 2003 </a:t>
            </a:r>
          </a:p>
          <a:p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1034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30E6F6B-0C45-FA4C-BDD1-1F959F863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7" name="Tartalom helye 6">
            <a:extLst>
              <a:ext uri="{FF2B5EF4-FFF2-40B4-BE49-F238E27FC236}">
                <a16:creationId xmlns:a16="http://schemas.microsoft.com/office/drawing/2014/main" id="{2C7A02BC-BB1E-BC4F-A2B0-C5A1C93109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3692644"/>
              </p:ext>
            </p:extLst>
          </p:nvPr>
        </p:nvGraphicFramePr>
        <p:xfrm>
          <a:off x="76200" y="-32657"/>
          <a:ext cx="9067800" cy="673825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25056">
                  <a:extLst>
                    <a:ext uri="{9D8B030D-6E8A-4147-A177-3AD203B41FA5}">
                      <a16:colId xmlns:a16="http://schemas.microsoft.com/office/drawing/2014/main" val="3109362757"/>
                    </a:ext>
                  </a:extLst>
                </a:gridCol>
                <a:gridCol w="1870544">
                  <a:extLst>
                    <a:ext uri="{9D8B030D-6E8A-4147-A177-3AD203B41FA5}">
                      <a16:colId xmlns:a16="http://schemas.microsoft.com/office/drawing/2014/main" val="1142776538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265603357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592212079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2196146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554198817"/>
                    </a:ext>
                  </a:extLst>
                </a:gridCol>
              </a:tblGrid>
              <a:tr h="353050">
                <a:tc>
                  <a:txBody>
                    <a:bodyPr/>
                    <a:lstStyle/>
                    <a:p>
                      <a:r>
                        <a:rPr lang="hu-HU" sz="1600" dirty="0"/>
                        <a:t>Fokozat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Bőr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GI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/>
                        <a:t>Léguti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/>
                        <a:t>Cardiovasc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Neurológiai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795245"/>
                  </a:ext>
                </a:extLst>
              </a:tr>
              <a:tr h="1029729"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Lokalizált viszketés, kipirulás, </a:t>
                      </a:r>
                      <a:r>
                        <a:rPr lang="hu-HU" sz="1600" dirty="0" err="1"/>
                        <a:t>urticaria</a:t>
                      </a:r>
                      <a:r>
                        <a:rPr lang="hu-HU" sz="1600" dirty="0"/>
                        <a:t>, </a:t>
                      </a:r>
                      <a:r>
                        <a:rPr lang="hu-HU" sz="1600" dirty="0" err="1"/>
                        <a:t>angioödéma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Szájban viszketés, enyhe ajakduzzanat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968380"/>
                  </a:ext>
                </a:extLst>
              </a:tr>
              <a:tr h="1029729">
                <a:tc>
                  <a:txBody>
                    <a:bodyPr/>
                    <a:lstStyle/>
                    <a:p>
                      <a:r>
                        <a:rPr lang="hu-HU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Generalizált viszketés, kipirulás, </a:t>
                      </a:r>
                      <a:r>
                        <a:rPr lang="hu-HU" sz="1600" dirty="0" err="1"/>
                        <a:t>urticaria</a:t>
                      </a:r>
                      <a:r>
                        <a:rPr lang="hu-HU" sz="1600" dirty="0"/>
                        <a:t>, </a:t>
                      </a:r>
                      <a:r>
                        <a:rPr lang="hu-HU" sz="1600" dirty="0" err="1"/>
                        <a:t>angioödéma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Hányinger és/vagy hányás 1x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Orrdugulás, tüsszögés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Aktivitási szint változása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35918"/>
                  </a:ext>
                </a:extLst>
              </a:tr>
              <a:tr h="1265096">
                <a:tc>
                  <a:txBody>
                    <a:bodyPr/>
                    <a:lstStyle/>
                    <a:p>
                      <a:r>
                        <a:rPr lang="hu-H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Ismételt hányás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Orrfolyás, erős orrdugulás, </a:t>
                      </a:r>
                      <a:r>
                        <a:rPr lang="hu-HU" sz="1600" dirty="0">
                          <a:solidFill>
                            <a:srgbClr val="7030A0"/>
                          </a:solidFill>
                        </a:rPr>
                        <a:t>garat viszketés vagy </a:t>
                      </a:r>
                      <a:r>
                        <a:rPr lang="hu-HU" sz="1600" dirty="0" err="1">
                          <a:solidFill>
                            <a:srgbClr val="7030A0"/>
                          </a:solidFill>
                        </a:rPr>
                        <a:t>szükület</a:t>
                      </a:r>
                      <a:r>
                        <a:rPr lang="hu-HU" sz="1600" dirty="0">
                          <a:solidFill>
                            <a:srgbClr val="7030A0"/>
                          </a:solidFill>
                        </a:rPr>
                        <a:t> érzés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err="1"/>
                        <a:t>Tachikardia</a:t>
                      </a:r>
                      <a:r>
                        <a:rPr lang="hu-HU" sz="1600" dirty="0"/>
                        <a:t> (+15/min)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Aktivitás változása plusz szorongás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8818498"/>
                  </a:ext>
                </a:extLst>
              </a:tr>
              <a:tr h="1519108">
                <a:tc>
                  <a:txBody>
                    <a:bodyPr/>
                    <a:lstStyle/>
                    <a:p>
                      <a:r>
                        <a:rPr lang="hu-HU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Hasmenés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>
                          <a:solidFill>
                            <a:srgbClr val="7030A0"/>
                          </a:solidFill>
                        </a:rPr>
                        <a:t>Rekedtség, ugató köhögés, </a:t>
                      </a:r>
                      <a:r>
                        <a:rPr lang="hu-HU" sz="1600" dirty="0" err="1">
                          <a:solidFill>
                            <a:srgbClr val="7030A0"/>
                          </a:solidFill>
                        </a:rPr>
                        <a:t>dyspnoe</a:t>
                      </a:r>
                      <a:r>
                        <a:rPr lang="hu-HU" sz="1600" dirty="0">
                          <a:solidFill>
                            <a:srgbClr val="7030A0"/>
                          </a:solidFill>
                        </a:rPr>
                        <a:t>, sípoló légzés, nyelési nehézség, cianózis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>
                          <a:solidFill>
                            <a:srgbClr val="7030A0"/>
                          </a:solidFill>
                        </a:rPr>
                        <a:t>Aritmia, enyhe </a:t>
                      </a:r>
                      <a:r>
                        <a:rPr lang="hu-HU" sz="1600" dirty="0" err="1">
                          <a:solidFill>
                            <a:srgbClr val="7030A0"/>
                          </a:solidFill>
                        </a:rPr>
                        <a:t>hypotonia</a:t>
                      </a:r>
                      <a:endParaRPr lang="hu-HU" sz="16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Halálfélelem, kollapszusérzet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188959"/>
                  </a:ext>
                </a:extLst>
              </a:tr>
              <a:tr h="1373777">
                <a:tc>
                  <a:txBody>
                    <a:bodyPr/>
                    <a:lstStyle/>
                    <a:p>
                      <a:r>
                        <a:rPr lang="hu-HU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Bélkontroll elvesztése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>
                          <a:solidFill>
                            <a:srgbClr val="7030A0"/>
                          </a:solidFill>
                        </a:rPr>
                        <a:t>Légzésleállás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>
                          <a:solidFill>
                            <a:srgbClr val="7030A0"/>
                          </a:solidFill>
                        </a:rPr>
                        <a:t>Súlyos </a:t>
                      </a:r>
                      <a:r>
                        <a:rPr lang="hu-HU" sz="1600" dirty="0" err="1">
                          <a:solidFill>
                            <a:srgbClr val="7030A0"/>
                          </a:solidFill>
                        </a:rPr>
                        <a:t>bradikardia</a:t>
                      </a:r>
                      <a:r>
                        <a:rPr lang="hu-HU" sz="1600" dirty="0">
                          <a:solidFill>
                            <a:srgbClr val="7030A0"/>
                          </a:solidFill>
                        </a:rPr>
                        <a:t> és/vagy </a:t>
                      </a:r>
                      <a:r>
                        <a:rPr lang="hu-HU" sz="1600" dirty="0" err="1">
                          <a:solidFill>
                            <a:srgbClr val="7030A0"/>
                          </a:solidFill>
                        </a:rPr>
                        <a:t>hypotonia</a:t>
                      </a:r>
                      <a:r>
                        <a:rPr lang="hu-HU" sz="1600" dirty="0">
                          <a:solidFill>
                            <a:srgbClr val="7030A0"/>
                          </a:solidFill>
                        </a:rPr>
                        <a:t>, szívmegállás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>
                          <a:solidFill>
                            <a:srgbClr val="7030A0"/>
                          </a:solidFill>
                        </a:rPr>
                        <a:t>Eszméletvesztés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261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100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F34A841-9C54-8C4F-B3E1-5B54F0D63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228600"/>
            <a:ext cx="7239000" cy="3657600"/>
          </a:xfrm>
        </p:spPr>
        <p:txBody>
          <a:bodyPr/>
          <a:lstStyle/>
          <a:p>
            <a:br>
              <a:rPr lang="hu-HU" sz="3200" dirty="0"/>
            </a:br>
            <a:r>
              <a:rPr lang="hu-HU" sz="3200" dirty="0"/>
              <a:t>WAO ajánlás SCIT szisztémás </a:t>
            </a:r>
            <a:r>
              <a:rPr lang="hu-HU" sz="3200" dirty="0" err="1"/>
              <a:t>adverz</a:t>
            </a:r>
            <a:r>
              <a:rPr lang="hu-HU" sz="3200" dirty="0"/>
              <a:t> reakciók (SR) osztályozására: </a:t>
            </a:r>
            <a:br>
              <a:rPr lang="hu-HU" sz="3200" dirty="0"/>
            </a:br>
            <a:br>
              <a:rPr lang="hu-HU" sz="3200" dirty="0"/>
            </a:br>
            <a:r>
              <a:rPr lang="hu-HU" sz="3200" dirty="0"/>
              <a:t>WAO SCIT SR </a:t>
            </a:r>
            <a:r>
              <a:rPr lang="hu-HU" sz="3200" dirty="0" err="1"/>
              <a:t>pontozásos</a:t>
            </a:r>
            <a:r>
              <a:rPr lang="hu-HU" sz="3200" dirty="0"/>
              <a:t> rendszer</a:t>
            </a:r>
            <a:br>
              <a:rPr lang="hu-HU" dirty="0"/>
            </a:br>
            <a:endParaRPr lang="hu-HU" dirty="0"/>
          </a:p>
        </p:txBody>
      </p:sp>
      <p:sp>
        <p:nvSpPr>
          <p:cNvPr id="4" name="Alcím 3">
            <a:extLst>
              <a:ext uri="{FF2B5EF4-FFF2-40B4-BE49-F238E27FC236}">
                <a16:creationId xmlns:a16="http://schemas.microsoft.com/office/drawing/2014/main" id="{2724288E-9140-CA44-9198-3570477891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312" y="3581400"/>
            <a:ext cx="7304087" cy="3276600"/>
          </a:xfrm>
        </p:spPr>
        <p:txBody>
          <a:bodyPr/>
          <a:lstStyle/>
          <a:p>
            <a:r>
              <a:rPr lang="hu-HU" dirty="0" err="1"/>
              <a:t>Cox</a:t>
            </a:r>
            <a:r>
              <a:rPr lang="hu-HU" dirty="0"/>
              <a:t> L, et </a:t>
            </a:r>
            <a:r>
              <a:rPr lang="hu-HU" dirty="0" err="1"/>
              <a:t>al</a:t>
            </a:r>
            <a:r>
              <a:rPr lang="hu-HU" dirty="0"/>
              <a:t>. </a:t>
            </a:r>
            <a:r>
              <a:rPr lang="hu-HU" dirty="0" err="1"/>
              <a:t>Speaking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same</a:t>
            </a:r>
            <a:r>
              <a:rPr lang="hu-HU" dirty="0"/>
              <a:t> </a:t>
            </a:r>
            <a:r>
              <a:rPr lang="hu-HU" dirty="0" err="1"/>
              <a:t>language</a:t>
            </a:r>
            <a:r>
              <a:rPr lang="hu-HU" dirty="0"/>
              <a:t>: The World </a:t>
            </a:r>
            <a:r>
              <a:rPr lang="hu-HU" dirty="0" err="1"/>
              <a:t>Allergy</a:t>
            </a:r>
            <a:r>
              <a:rPr lang="hu-HU" dirty="0"/>
              <a:t> Organization </a:t>
            </a:r>
            <a:r>
              <a:rPr lang="hu-HU" dirty="0" err="1"/>
              <a:t>Subcutaneous</a:t>
            </a:r>
            <a:r>
              <a:rPr lang="hu-HU" dirty="0"/>
              <a:t> </a:t>
            </a:r>
            <a:r>
              <a:rPr lang="hu-HU" dirty="0" err="1"/>
              <a:t>Immunotherapy</a:t>
            </a:r>
            <a:r>
              <a:rPr lang="hu-HU" dirty="0"/>
              <a:t> </a:t>
            </a:r>
            <a:r>
              <a:rPr lang="hu-HU" dirty="0" err="1"/>
              <a:t>Systemic</a:t>
            </a:r>
            <a:r>
              <a:rPr lang="hu-HU" dirty="0"/>
              <a:t> </a:t>
            </a:r>
            <a:r>
              <a:rPr lang="hu-HU" dirty="0" err="1"/>
              <a:t>Reaction</a:t>
            </a:r>
            <a:r>
              <a:rPr lang="hu-HU" dirty="0"/>
              <a:t> </a:t>
            </a:r>
            <a:r>
              <a:rPr lang="hu-HU" dirty="0" err="1"/>
              <a:t>Grading</a:t>
            </a:r>
            <a:r>
              <a:rPr lang="hu-HU" dirty="0"/>
              <a:t> System. </a:t>
            </a:r>
            <a:r>
              <a:rPr lang="hu-HU" dirty="0">
                <a:solidFill>
                  <a:srgbClr val="0070C0"/>
                </a:solidFill>
              </a:rPr>
              <a:t>J </a:t>
            </a:r>
            <a:r>
              <a:rPr lang="hu-HU" dirty="0" err="1">
                <a:solidFill>
                  <a:srgbClr val="0070C0"/>
                </a:solidFill>
              </a:rPr>
              <a:t>Allergy</a:t>
            </a: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err="1">
                <a:solidFill>
                  <a:srgbClr val="0070C0"/>
                </a:solidFill>
              </a:rPr>
              <a:t>Clin</a:t>
            </a: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err="1">
                <a:solidFill>
                  <a:srgbClr val="0070C0"/>
                </a:solidFill>
              </a:rPr>
              <a:t>Immunol</a:t>
            </a: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/>
              <a:t>2010;125(3): 569–74, 574 e1–574 e7. </a:t>
            </a:r>
          </a:p>
        </p:txBody>
      </p:sp>
    </p:spTree>
    <p:extLst>
      <p:ext uri="{BB962C8B-B14F-4D97-AF65-F5344CB8AC3E}">
        <p14:creationId xmlns:p14="http://schemas.microsoft.com/office/powerpoint/2010/main" val="3147057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69142D3-DDC3-E44B-B611-8F62A9442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96B29813-BACE-F744-B192-6BEBA2E477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0953340"/>
              </p:ext>
            </p:extLst>
          </p:nvPr>
        </p:nvGraphicFramePr>
        <p:xfrm>
          <a:off x="0" y="1"/>
          <a:ext cx="9100458" cy="697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61409982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01848127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722967250"/>
                    </a:ext>
                  </a:extLst>
                </a:gridCol>
                <a:gridCol w="1364550">
                  <a:extLst>
                    <a:ext uri="{9D8B030D-6E8A-4147-A177-3AD203B41FA5}">
                      <a16:colId xmlns:a16="http://schemas.microsoft.com/office/drawing/2014/main" val="2167228724"/>
                    </a:ext>
                  </a:extLst>
                </a:gridCol>
                <a:gridCol w="1607250">
                  <a:extLst>
                    <a:ext uri="{9D8B030D-6E8A-4147-A177-3AD203B41FA5}">
                      <a16:colId xmlns:a16="http://schemas.microsoft.com/office/drawing/2014/main" val="3683074379"/>
                    </a:ext>
                  </a:extLst>
                </a:gridCol>
                <a:gridCol w="1099458">
                  <a:extLst>
                    <a:ext uri="{9D8B030D-6E8A-4147-A177-3AD203B41FA5}">
                      <a16:colId xmlns:a16="http://schemas.microsoft.com/office/drawing/2014/main" val="168176135"/>
                    </a:ext>
                  </a:extLst>
                </a:gridCol>
              </a:tblGrid>
              <a:tr h="634657">
                <a:tc>
                  <a:txBody>
                    <a:bodyPr/>
                    <a:lstStyle/>
                    <a:p>
                      <a:r>
                        <a:rPr lang="hu-HU" dirty="0"/>
                        <a:t>SR</a:t>
                      </a:r>
                    </a:p>
                    <a:p>
                      <a:r>
                        <a:rPr lang="hu-HU" dirty="0"/>
                        <a:t>fokozatok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1. fokozat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2. fokozat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3. fokozat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4. fokozat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5. fokozat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1656865"/>
                  </a:ext>
                </a:extLst>
              </a:tr>
              <a:tr h="792998">
                <a:tc>
                  <a:txBody>
                    <a:bodyPr/>
                    <a:lstStyle/>
                    <a:p>
                      <a:r>
                        <a:rPr lang="hu-HU" sz="1600" dirty="0"/>
                        <a:t>Érintett szerv-</a:t>
                      </a:r>
                    </a:p>
                    <a:p>
                      <a:r>
                        <a:rPr lang="hu-HU" sz="1600" dirty="0"/>
                        <a:t>rendszerek száma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›1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›1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›1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halál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133252"/>
                  </a:ext>
                </a:extLst>
              </a:tr>
              <a:tr h="205508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Bőr: </a:t>
                      </a:r>
                    </a:p>
                    <a:p>
                      <a:r>
                        <a:rPr lang="hu-HU" sz="1400" dirty="0"/>
                        <a:t>viszketés, </a:t>
                      </a:r>
                      <a:r>
                        <a:rPr lang="hu-HU" sz="1400" dirty="0" err="1"/>
                        <a:t>urticaria</a:t>
                      </a:r>
                      <a:endParaRPr lang="hu-HU" sz="1400" dirty="0"/>
                    </a:p>
                    <a:p>
                      <a:r>
                        <a:rPr lang="hu-HU" sz="1400" dirty="0"/>
                        <a:t>melegségérzet</a:t>
                      </a:r>
                    </a:p>
                    <a:p>
                      <a:r>
                        <a:rPr lang="hu-HU" sz="1400" dirty="0" err="1"/>
                        <a:t>angioödéma</a:t>
                      </a:r>
                      <a:r>
                        <a:rPr lang="hu-HU" sz="1400" dirty="0"/>
                        <a:t>( nem gége, nyelv, uvula)</a:t>
                      </a:r>
                    </a:p>
                    <a:p>
                      <a:endParaRPr lang="hu-HU" sz="1400" dirty="0"/>
                    </a:p>
                    <a:p>
                      <a:r>
                        <a:rPr lang="hu-HU" sz="1400" dirty="0"/>
                        <a:t>vagy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/>
                        <a:t>Alsóléguti</a:t>
                      </a:r>
                      <a:r>
                        <a:rPr lang="hu-HU" dirty="0"/>
                        <a:t>: </a:t>
                      </a:r>
                      <a:r>
                        <a:rPr lang="hu-HU" sz="1400" dirty="0"/>
                        <a:t>asztma, köhögés, zihálás, légszomj, pl. 40% PEF/FEV 1 esés, mely reagál inhalált hörgőtágítóra</a:t>
                      </a:r>
                    </a:p>
                    <a:p>
                      <a:r>
                        <a:rPr lang="hu-HU" sz="1400" dirty="0"/>
                        <a:t>vagy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/>
                        <a:t>Alsóléguti</a:t>
                      </a:r>
                      <a:r>
                        <a:rPr lang="hu-HU" dirty="0"/>
                        <a:t>: </a:t>
                      </a:r>
                    </a:p>
                    <a:p>
                      <a:r>
                        <a:rPr lang="hu-HU" sz="1400" dirty="0"/>
                        <a:t>asztma, 40% PEF/FEV1 esés, mely NEM reagál inhalált hörgőtágítóra</a:t>
                      </a:r>
                    </a:p>
                    <a:p>
                      <a:endParaRPr lang="hu-HU" sz="1400" dirty="0"/>
                    </a:p>
                    <a:p>
                      <a:r>
                        <a:rPr lang="hu-HU" sz="1400" dirty="0"/>
                        <a:t>vagy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Alsó/felső </a:t>
                      </a:r>
                      <a:r>
                        <a:rPr lang="hu-HU" dirty="0" err="1"/>
                        <a:t>léguti</a:t>
                      </a:r>
                      <a:r>
                        <a:rPr lang="hu-HU" dirty="0"/>
                        <a:t>: </a:t>
                      </a:r>
                    </a:p>
                    <a:p>
                      <a:r>
                        <a:rPr lang="hu-HU" sz="1400" dirty="0"/>
                        <a:t>légzési elégtelenség eszméletvesztés-</a:t>
                      </a:r>
                    </a:p>
                    <a:p>
                      <a:r>
                        <a:rPr lang="hu-HU" sz="1400" dirty="0" err="1"/>
                        <a:t>sel</a:t>
                      </a:r>
                      <a:r>
                        <a:rPr lang="hu-HU" sz="1400" dirty="0"/>
                        <a:t> vagy anélkül</a:t>
                      </a:r>
                    </a:p>
                    <a:p>
                      <a:r>
                        <a:rPr lang="hu-HU" sz="1400" dirty="0"/>
                        <a:t>vagy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551123"/>
                  </a:ext>
                </a:extLst>
              </a:tr>
              <a:tr h="1644736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/>
                        <a:t>Felsőléguti</a:t>
                      </a:r>
                      <a:r>
                        <a:rPr lang="hu-HU" dirty="0"/>
                        <a:t>: </a:t>
                      </a:r>
                      <a:r>
                        <a:rPr lang="hu-HU" sz="1400" dirty="0" err="1"/>
                        <a:t>rhinitis,tüsszögés</a:t>
                      </a:r>
                      <a:r>
                        <a:rPr lang="hu-HU" sz="1400" dirty="0"/>
                        <a:t>, orrdugulás torokviszketés, garatirritáció köhögés felső légutakból</a:t>
                      </a:r>
                    </a:p>
                    <a:p>
                      <a:r>
                        <a:rPr lang="hu-HU" sz="1400" dirty="0"/>
                        <a:t>vagy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/>
                        <a:t>Gastrointest</a:t>
                      </a:r>
                      <a:r>
                        <a:rPr lang="hu-HU" dirty="0"/>
                        <a:t>.: </a:t>
                      </a:r>
                    </a:p>
                    <a:p>
                      <a:r>
                        <a:rPr lang="hu-HU" sz="1400" dirty="0"/>
                        <a:t>Hasi görcsök, hányás, hasmenés</a:t>
                      </a:r>
                    </a:p>
                    <a:p>
                      <a:endParaRPr lang="hu-HU" sz="1400" dirty="0"/>
                    </a:p>
                    <a:p>
                      <a:r>
                        <a:rPr lang="hu-HU" sz="1400" dirty="0"/>
                        <a:t>vagy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/>
                        <a:t>Felsőléguti</a:t>
                      </a:r>
                      <a:r>
                        <a:rPr lang="hu-HU" dirty="0"/>
                        <a:t>:</a:t>
                      </a:r>
                    </a:p>
                    <a:p>
                      <a:r>
                        <a:rPr lang="hu-HU" sz="1400" dirty="0"/>
                        <a:t>Gége, uvula, nyelv ödéma </a:t>
                      </a:r>
                      <a:r>
                        <a:rPr lang="hu-HU" sz="1400" dirty="0" err="1"/>
                        <a:t>stridorral</a:t>
                      </a:r>
                      <a:r>
                        <a:rPr lang="hu-HU" sz="1400" dirty="0"/>
                        <a:t> vagy anélkül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/>
                        <a:t>Cardiovascul</a:t>
                      </a:r>
                      <a:endParaRPr lang="hu-HU" dirty="0"/>
                    </a:p>
                    <a:p>
                      <a:r>
                        <a:rPr lang="hu-HU" sz="1400" dirty="0" err="1"/>
                        <a:t>hypotensio</a:t>
                      </a:r>
                      <a:r>
                        <a:rPr lang="hu-HU" sz="1400" dirty="0"/>
                        <a:t> eszméletvesztés-</a:t>
                      </a:r>
                      <a:r>
                        <a:rPr lang="hu-HU" sz="1400" dirty="0" err="1"/>
                        <a:t>sel</a:t>
                      </a:r>
                      <a:r>
                        <a:rPr lang="hu-HU" sz="1400" dirty="0"/>
                        <a:t> vagy anélkül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29178"/>
                  </a:ext>
                </a:extLst>
              </a:tr>
              <a:tr h="785766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/>
                        <a:t>Conjunctiva</a:t>
                      </a:r>
                      <a:r>
                        <a:rPr lang="hu-HU" dirty="0"/>
                        <a:t>: </a:t>
                      </a:r>
                      <a:r>
                        <a:rPr lang="hu-HU" sz="1400" dirty="0" err="1"/>
                        <a:t>erythema</a:t>
                      </a:r>
                      <a:r>
                        <a:rPr lang="hu-HU" sz="1400" dirty="0"/>
                        <a:t>, viszketés, könnyezés vagy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263804"/>
                  </a:ext>
                </a:extLst>
              </a:tr>
              <a:tr h="792362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Egyéb: </a:t>
                      </a:r>
                      <a:r>
                        <a:rPr lang="hu-HU" sz="1400" dirty="0"/>
                        <a:t>hányinger, fejfájás, fémes szájíz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Egyéb: </a:t>
                      </a:r>
                      <a:r>
                        <a:rPr lang="hu-HU" sz="1400" dirty="0" err="1"/>
                        <a:t>uterus</a:t>
                      </a:r>
                      <a:r>
                        <a:rPr lang="hu-HU" sz="1400" dirty="0"/>
                        <a:t> görcsök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915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757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226EAD6-3A32-8F47-A0C2-FC4A8B4C5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22238"/>
            <a:ext cx="8305800" cy="1597026"/>
          </a:xfrm>
        </p:spPr>
        <p:txBody>
          <a:bodyPr/>
          <a:lstStyle/>
          <a:p>
            <a:r>
              <a:rPr lang="hu-HU" sz="2400" dirty="0"/>
              <a:t>Szisztémás </a:t>
            </a:r>
            <a:r>
              <a:rPr lang="hu-HU" sz="2400" dirty="0" err="1"/>
              <a:t>adverz</a:t>
            </a:r>
            <a:r>
              <a:rPr lang="hu-HU" sz="2400" dirty="0"/>
              <a:t> reakció pontozása:</a:t>
            </a:r>
            <a:br>
              <a:rPr lang="hu-HU" sz="2400" dirty="0"/>
            </a:br>
            <a:r>
              <a:rPr lang="hu-HU" sz="2400" dirty="0"/>
              <a:t> SR </a:t>
            </a:r>
            <a:r>
              <a:rPr lang="hu-HU" sz="2400" dirty="0" err="1"/>
              <a:t>fokozata+adrenalin</a:t>
            </a:r>
            <a:r>
              <a:rPr lang="hu-HU" sz="2400" dirty="0"/>
              <a:t> beadás </a:t>
            </a:r>
            <a:r>
              <a:rPr lang="hu-HU" sz="2400" dirty="0" err="1"/>
              <a:t>betűjele+első</a:t>
            </a:r>
            <a:r>
              <a:rPr lang="hu-HU" sz="2400" dirty="0"/>
              <a:t> sziszt. tünet </a:t>
            </a:r>
            <a:r>
              <a:rPr lang="hu-HU" sz="2400" dirty="0" err="1"/>
              <a:t>leirása+SR</a:t>
            </a:r>
            <a:r>
              <a:rPr lang="hu-HU" sz="2400" dirty="0"/>
              <a:t> megjelenési ideje a SCIT beadása után </a:t>
            </a:r>
            <a:br>
              <a:rPr lang="hu-HU" sz="2400" dirty="0"/>
            </a:br>
            <a:r>
              <a:rPr lang="hu-HU" sz="2400" dirty="0"/>
              <a:t>(pl. SR 2a, hányás, 3 perc)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76AE440-3E6F-6944-A7B1-BDEBAC7A8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Adrenalin beadás időpontja a szisztémás reakció kezdetéhez képest: </a:t>
            </a:r>
          </a:p>
          <a:p>
            <a:r>
              <a:rPr lang="hu-HU" dirty="0"/>
              <a:t>a. 5 percen belül</a:t>
            </a:r>
          </a:p>
          <a:p>
            <a:r>
              <a:rPr lang="hu-HU" dirty="0"/>
              <a:t>b. 5-10 percen belül</a:t>
            </a:r>
          </a:p>
          <a:p>
            <a:r>
              <a:rPr lang="hu-HU" dirty="0"/>
              <a:t>c. 10-20 percen belül</a:t>
            </a:r>
          </a:p>
          <a:p>
            <a:r>
              <a:rPr lang="hu-HU" dirty="0"/>
              <a:t>d. 20 perc után</a:t>
            </a:r>
          </a:p>
          <a:p>
            <a:r>
              <a:rPr lang="hu-HU" dirty="0"/>
              <a:t>z. nem került beadásra adrenalin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4BA8038-1BB8-E04A-9CAE-DA8CB8FF0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638800"/>
            <a:ext cx="830580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16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D3A186-9433-6E40-93BC-0729DBCD3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ANAFILAXIA DEFINICIÓJA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20EE4A-F31A-7749-9FC2-AB1AE3F210A1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hu-HU" dirty="0"/>
              <a:t>Akut, potenciálisan életveszélyes, több szervrendszert érintő, szisztémás </a:t>
            </a:r>
            <a:r>
              <a:rPr lang="hu-HU" dirty="0" err="1"/>
              <a:t>hiperszenzitivitási</a:t>
            </a:r>
            <a:r>
              <a:rPr lang="hu-HU" dirty="0"/>
              <a:t> reakció </a:t>
            </a:r>
          </a:p>
          <a:p>
            <a:endParaRPr lang="hu-HU" dirty="0"/>
          </a:p>
          <a:p>
            <a:pPr marL="0" indent="0">
              <a:buNone/>
            </a:pPr>
            <a:r>
              <a:rPr lang="hu-HU" sz="2000" i="1" dirty="0"/>
              <a:t>(Sampson et. </a:t>
            </a:r>
            <a:r>
              <a:rPr lang="hu-HU" sz="2000" i="1" dirty="0" err="1"/>
              <a:t>al</a:t>
            </a:r>
            <a:r>
              <a:rPr lang="hu-HU" sz="2000" i="1" dirty="0"/>
              <a:t>. JACI 2006 konszenzus </a:t>
            </a:r>
            <a:r>
              <a:rPr lang="hu-HU" sz="2000" i="1" dirty="0" err="1"/>
              <a:t>definició</a:t>
            </a:r>
            <a:r>
              <a:rPr lang="hu-HU" sz="2000" i="1" dirty="0"/>
              <a:t>)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A039BC4-8A7B-FC44-AF73-617EFEC87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43400" y="1719263"/>
            <a:ext cx="4343400" cy="4411662"/>
          </a:xfrm>
        </p:spPr>
        <p:txBody>
          <a:bodyPr/>
          <a:lstStyle/>
          <a:p>
            <a:r>
              <a:rPr lang="hu-HU" sz="2400" dirty="0"/>
              <a:t>Valódi </a:t>
            </a:r>
            <a:r>
              <a:rPr lang="hu-HU" sz="2400" dirty="0" err="1"/>
              <a:t>anafilaxia</a:t>
            </a:r>
            <a:r>
              <a:rPr lang="hu-HU" sz="2400" dirty="0"/>
              <a:t>: I. </a:t>
            </a:r>
            <a:r>
              <a:rPr lang="hu-HU" sz="2400" dirty="0" err="1"/>
              <a:t>tipusú</a:t>
            </a:r>
            <a:r>
              <a:rPr lang="hu-HU" sz="2400" dirty="0"/>
              <a:t>, </a:t>
            </a:r>
            <a:r>
              <a:rPr lang="hu-HU" sz="2400" dirty="0" err="1"/>
              <a:t>IgE-mediált</a:t>
            </a:r>
            <a:r>
              <a:rPr lang="hu-HU" sz="2400" dirty="0"/>
              <a:t> immunreakció, melynek hatására a hízósejtekből és </a:t>
            </a:r>
            <a:r>
              <a:rPr lang="hu-HU" sz="2400" dirty="0" err="1"/>
              <a:t>bazofil</a:t>
            </a:r>
            <a:r>
              <a:rPr lang="hu-HU" sz="2400" dirty="0"/>
              <a:t> </a:t>
            </a:r>
            <a:r>
              <a:rPr lang="hu-HU" sz="2400" dirty="0" err="1"/>
              <a:t>granulocitákból</a:t>
            </a:r>
            <a:r>
              <a:rPr lang="hu-HU" sz="2400" dirty="0"/>
              <a:t> </a:t>
            </a:r>
            <a:r>
              <a:rPr lang="hu-HU" sz="2400" dirty="0" err="1"/>
              <a:t>vazoaktiv</a:t>
            </a:r>
            <a:r>
              <a:rPr lang="hu-HU" sz="2400" dirty="0"/>
              <a:t>  mediátorok szabadulnak fel</a:t>
            </a:r>
          </a:p>
          <a:p>
            <a:r>
              <a:rPr lang="hu-HU" sz="2400" dirty="0" err="1"/>
              <a:t>Anafilaktoid</a:t>
            </a:r>
            <a:r>
              <a:rPr lang="hu-HU" sz="2400" dirty="0"/>
              <a:t> reakció: </a:t>
            </a:r>
            <a:r>
              <a:rPr lang="hu-HU" sz="2400" dirty="0" err="1"/>
              <a:t>IgE</a:t>
            </a:r>
            <a:r>
              <a:rPr lang="hu-HU" sz="2400" dirty="0"/>
              <a:t> közvetítése nélküli hízósejt/</a:t>
            </a:r>
            <a:r>
              <a:rPr lang="hu-HU" sz="2400" dirty="0" err="1"/>
              <a:t>bazofil</a:t>
            </a:r>
            <a:r>
              <a:rPr lang="hu-HU" sz="2400" dirty="0"/>
              <a:t> mediátor kiáramlás</a:t>
            </a:r>
          </a:p>
        </p:txBody>
      </p:sp>
    </p:spTree>
    <p:extLst>
      <p:ext uri="{BB962C8B-B14F-4D97-AF65-F5344CB8AC3E}">
        <p14:creationId xmlns:p14="http://schemas.microsoft.com/office/powerpoint/2010/main" val="1507984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7B73441-F692-3647-9AA6-EFCBFFAA8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7"/>
            <a:ext cx="7543800" cy="1477963"/>
          </a:xfrm>
        </p:spPr>
        <p:txBody>
          <a:bodyPr/>
          <a:lstStyle/>
          <a:p>
            <a:br>
              <a:rPr lang="hu-HU" b="0" dirty="0"/>
            </a:br>
            <a:r>
              <a:rPr lang="hu-HU" sz="2400" b="0" dirty="0" err="1"/>
              <a:t>Muraro</a:t>
            </a:r>
            <a:r>
              <a:rPr lang="hu-HU" sz="2400" b="0" dirty="0"/>
              <a:t> et </a:t>
            </a:r>
            <a:r>
              <a:rPr lang="hu-HU" sz="2400" b="0" dirty="0" err="1"/>
              <a:t>al</a:t>
            </a:r>
            <a:r>
              <a:rPr lang="hu-HU" sz="2400" b="0" dirty="0"/>
              <a:t>: The </a:t>
            </a:r>
            <a:r>
              <a:rPr lang="hu-HU" sz="2400" b="0" dirty="0" err="1"/>
              <a:t>urgent</a:t>
            </a:r>
            <a:r>
              <a:rPr lang="hu-HU" sz="2400" b="0" dirty="0"/>
              <a:t> </a:t>
            </a:r>
            <a:r>
              <a:rPr lang="hu-HU" sz="2400" b="0" dirty="0" err="1"/>
              <a:t>need</a:t>
            </a:r>
            <a:r>
              <a:rPr lang="hu-HU" sz="2400" b="0" dirty="0"/>
              <a:t> </a:t>
            </a:r>
            <a:r>
              <a:rPr lang="hu-HU" sz="2400" b="0" dirty="0" err="1"/>
              <a:t>for</a:t>
            </a:r>
            <a:r>
              <a:rPr lang="hu-HU" sz="2400" b="0" dirty="0"/>
              <a:t> a </a:t>
            </a:r>
            <a:r>
              <a:rPr lang="hu-HU" sz="2400" b="0" dirty="0" err="1"/>
              <a:t>harmonized</a:t>
            </a:r>
            <a:r>
              <a:rPr lang="hu-HU" sz="2400" b="0" dirty="0"/>
              <a:t> </a:t>
            </a:r>
            <a:r>
              <a:rPr lang="hu-HU" sz="2400" b="0" dirty="0" err="1"/>
              <a:t>severity</a:t>
            </a:r>
            <a:r>
              <a:rPr lang="hu-HU" sz="2400" b="0" dirty="0"/>
              <a:t> </a:t>
            </a:r>
            <a:r>
              <a:rPr lang="hu-HU" sz="2400" b="0" dirty="0" err="1"/>
              <a:t>scoring</a:t>
            </a:r>
            <a:r>
              <a:rPr lang="hu-HU" sz="2400" b="0" dirty="0"/>
              <a:t> </a:t>
            </a:r>
            <a:r>
              <a:rPr lang="hu-HU" sz="2400" b="0" dirty="0" err="1"/>
              <a:t>system</a:t>
            </a:r>
            <a:r>
              <a:rPr lang="hu-HU" sz="2400" b="0" dirty="0"/>
              <a:t> of </a:t>
            </a:r>
            <a:r>
              <a:rPr lang="hu-HU" sz="2400" b="0" dirty="0" err="1"/>
              <a:t>severe</a:t>
            </a:r>
            <a:r>
              <a:rPr lang="hu-HU" sz="2400" b="0" dirty="0"/>
              <a:t> </a:t>
            </a:r>
            <a:r>
              <a:rPr lang="hu-HU" sz="2400" b="0" dirty="0" err="1"/>
              <a:t>allergic</a:t>
            </a:r>
            <a:r>
              <a:rPr lang="hu-HU" sz="2400" b="0" dirty="0"/>
              <a:t> </a:t>
            </a:r>
            <a:r>
              <a:rPr lang="hu-HU" sz="2400" b="0" dirty="0" err="1"/>
              <a:t>reactions</a:t>
            </a:r>
            <a:r>
              <a:rPr lang="hu-HU" sz="2400" b="0" dirty="0"/>
              <a:t> </a:t>
            </a:r>
            <a:r>
              <a:rPr lang="hu-HU" sz="2400" b="0" dirty="0" err="1"/>
              <a:t>Allergy</a:t>
            </a:r>
            <a:r>
              <a:rPr lang="hu-HU" sz="2400" b="0" dirty="0"/>
              <a:t> 2018;73, 1792-1800</a:t>
            </a:r>
            <a:endParaRPr lang="hu-HU" sz="2400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D685C515-0546-F649-ADF8-1E5B1D3CC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1802859"/>
            <a:ext cx="6183601" cy="4369341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DF6FCA8A-36AA-E343-8BA1-75A5C02F47B2}"/>
              </a:ext>
            </a:extLst>
          </p:cNvPr>
          <p:cNvSpPr txBox="1"/>
          <p:nvPr/>
        </p:nvSpPr>
        <p:spPr>
          <a:xfrm>
            <a:off x="457200" y="6190193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Cél: </a:t>
            </a:r>
            <a:r>
              <a:rPr lang="hu-HU" dirty="0" err="1"/>
              <a:t>egyszerüsítés</a:t>
            </a:r>
            <a:r>
              <a:rPr lang="hu-HU" dirty="0"/>
              <a:t>, lokális és </a:t>
            </a:r>
            <a:r>
              <a:rPr lang="hu-HU" dirty="0" err="1"/>
              <a:t>systémás</a:t>
            </a:r>
            <a:r>
              <a:rPr lang="hu-HU" dirty="0"/>
              <a:t> reakciók elválasztása</a:t>
            </a:r>
          </a:p>
        </p:txBody>
      </p:sp>
    </p:spTree>
    <p:extLst>
      <p:ext uri="{BB962C8B-B14F-4D97-AF65-F5344CB8AC3E}">
        <p14:creationId xmlns:p14="http://schemas.microsoft.com/office/powerpoint/2010/main" val="491156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A7727FCB-CD70-E340-8F33-081FA17B69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52800" y="122238"/>
            <a:ext cx="5791200" cy="6735762"/>
          </a:xfrm>
          <a:prstGeom prst="rect">
            <a:avLst/>
          </a:prstGeom>
        </p:spPr>
      </p:pic>
      <p:sp>
        <p:nvSpPr>
          <p:cNvPr id="5" name="Tartalom helye 4">
            <a:extLst>
              <a:ext uri="{FF2B5EF4-FFF2-40B4-BE49-F238E27FC236}">
                <a16:creationId xmlns:a16="http://schemas.microsoft.com/office/drawing/2014/main" id="{FC1A2DD4-35AA-E04A-B0AB-66114F369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685800"/>
            <a:ext cx="3352800" cy="5478462"/>
          </a:xfrm>
        </p:spPr>
        <p:txBody>
          <a:bodyPr/>
          <a:lstStyle/>
          <a:p>
            <a:r>
              <a:rPr lang="hu-HU" sz="2000" dirty="0">
                <a:solidFill>
                  <a:srgbClr val="7030A0"/>
                </a:solidFill>
              </a:rPr>
              <a:t>23 pontozási rendszer összehasonlítása</a:t>
            </a:r>
          </a:p>
          <a:p>
            <a:pPr marL="0" indent="0">
              <a:buNone/>
            </a:pPr>
            <a:r>
              <a:rPr lang="hu-HU" sz="2000" dirty="0">
                <a:solidFill>
                  <a:srgbClr val="7030A0"/>
                </a:solidFill>
              </a:rPr>
              <a:t>   </a:t>
            </a:r>
          </a:p>
          <a:p>
            <a:r>
              <a:rPr lang="hu-HU" sz="2000" dirty="0">
                <a:solidFill>
                  <a:srgbClr val="7030A0"/>
                </a:solidFill>
              </a:rPr>
              <a:t>Viszonyítás: Sampson5-nél enyhébbnek vagy súlyosabbnak minősítenek</a:t>
            </a:r>
          </a:p>
          <a:p>
            <a:r>
              <a:rPr lang="hu-HU" sz="2000" dirty="0" err="1">
                <a:solidFill>
                  <a:srgbClr val="7030A0"/>
                </a:solidFill>
              </a:rPr>
              <a:t>Grading</a:t>
            </a:r>
            <a:r>
              <a:rPr lang="hu-HU" sz="2000" dirty="0">
                <a:solidFill>
                  <a:srgbClr val="7030A0"/>
                </a:solidFill>
              </a:rPr>
              <a:t> rendszerek nagy részében a lokális reakciók 1. fokozatot jelentenek, míg a WAO </a:t>
            </a:r>
            <a:r>
              <a:rPr lang="hu-HU" sz="2000" dirty="0" err="1">
                <a:solidFill>
                  <a:srgbClr val="7030A0"/>
                </a:solidFill>
              </a:rPr>
              <a:t>anafilaxia</a:t>
            </a:r>
            <a:r>
              <a:rPr lang="hu-HU" sz="2000" dirty="0">
                <a:solidFill>
                  <a:srgbClr val="7030A0"/>
                </a:solidFill>
              </a:rPr>
              <a:t> diagnózis szerint nem tartoznak ide???</a:t>
            </a:r>
          </a:p>
          <a:p>
            <a:r>
              <a:rPr lang="hu-HU" sz="2000" dirty="0" err="1">
                <a:solidFill>
                  <a:srgbClr val="7030A0"/>
                </a:solidFill>
              </a:rPr>
              <a:t>Muraro</a:t>
            </a:r>
            <a:r>
              <a:rPr lang="hu-HU" sz="2000" dirty="0">
                <a:solidFill>
                  <a:srgbClr val="7030A0"/>
                </a:solidFill>
              </a:rPr>
              <a:t> javaslat különválasztja a LR/SR-t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701B8BB-3E6E-F645-974E-5915203C436E}"/>
              </a:ext>
            </a:extLst>
          </p:cNvPr>
          <p:cNvSpPr txBox="1"/>
          <p:nvPr/>
        </p:nvSpPr>
        <p:spPr>
          <a:xfrm>
            <a:off x="76200" y="12223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Eller</a:t>
            </a:r>
            <a:r>
              <a:rPr lang="hu-HU" dirty="0"/>
              <a:t> </a:t>
            </a:r>
            <a:r>
              <a:rPr lang="hu-HU" i="1" dirty="0"/>
              <a:t>et </a:t>
            </a:r>
            <a:r>
              <a:rPr lang="hu-HU" i="1" dirty="0" err="1"/>
              <a:t>al</a:t>
            </a:r>
            <a:r>
              <a:rPr lang="hu-HU" i="1" dirty="0"/>
              <a:t>. </a:t>
            </a:r>
            <a:r>
              <a:rPr lang="hu-HU" i="1" dirty="0" err="1"/>
              <a:t>Clin</a:t>
            </a:r>
            <a:r>
              <a:rPr lang="hu-HU" i="1" dirty="0"/>
              <a:t> </a:t>
            </a:r>
            <a:r>
              <a:rPr lang="hu-HU" i="1" dirty="0" err="1"/>
              <a:t>Transl</a:t>
            </a:r>
            <a:r>
              <a:rPr lang="hu-HU" i="1" dirty="0"/>
              <a:t> </a:t>
            </a:r>
            <a:r>
              <a:rPr lang="hu-HU" i="1" dirty="0" err="1"/>
              <a:t>Allergy</a:t>
            </a:r>
            <a:r>
              <a:rPr lang="hu-HU" i="1" dirty="0"/>
              <a:t> (2018) 8:29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51360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0800E2-3ECD-B347-AF99-8E84DD5DB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KÖSZÖNÖM A FIGYELMET!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F9B42F12-38B1-1047-84D7-BEF449265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1400" y="1394238"/>
            <a:ext cx="5410200" cy="331825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468AF15-139B-2944-AA85-B591F45CF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729697"/>
            <a:ext cx="3429000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45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7F5D3F-8B16-E942-9B0B-BFD9FE9C4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Anafilaxia</a:t>
            </a:r>
            <a:r>
              <a:rPr lang="hu-HU" dirty="0"/>
              <a:t> időbeli lefolyása: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6C643CB-C000-FA45-9945-CC93EECE8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Akut </a:t>
            </a:r>
            <a:r>
              <a:rPr lang="hu-HU" dirty="0" err="1"/>
              <a:t>anafilaxia</a:t>
            </a:r>
            <a:r>
              <a:rPr lang="hu-HU" dirty="0"/>
              <a:t>: allergénhatást követően 2-30 percen belül</a:t>
            </a:r>
          </a:p>
          <a:p>
            <a:r>
              <a:rPr lang="hu-HU" dirty="0" err="1"/>
              <a:t>Bifázisos</a:t>
            </a:r>
            <a:r>
              <a:rPr lang="hu-HU" dirty="0"/>
              <a:t>: tünetek visszatérése 8-12 óra múlva</a:t>
            </a:r>
          </a:p>
          <a:p>
            <a:r>
              <a:rPr lang="hu-HU" dirty="0"/>
              <a:t>Késleltetett </a:t>
            </a:r>
            <a:r>
              <a:rPr lang="hu-HU" dirty="0" err="1"/>
              <a:t>anafilaxia</a:t>
            </a:r>
            <a:r>
              <a:rPr lang="hu-HU" dirty="0"/>
              <a:t>: allergénhatást követően 5-6 órával későbbi tünetek </a:t>
            </a:r>
          </a:p>
          <a:p>
            <a:pPr marL="0" indent="0">
              <a:buNone/>
            </a:pPr>
            <a:r>
              <a:rPr lang="hu-HU" dirty="0"/>
              <a:t>    (alfa-</a:t>
            </a:r>
            <a:r>
              <a:rPr lang="hu-HU" dirty="0" err="1"/>
              <a:t>Gal</a:t>
            </a:r>
            <a:r>
              <a:rPr lang="hu-HU" dirty="0"/>
              <a:t>)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BCB7AAF-A959-7848-9238-01779DF8D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042" y="4724401"/>
            <a:ext cx="2820558" cy="210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40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3528306-DA8F-3347-845A-D987803AB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791" y="21771"/>
            <a:ext cx="5215209" cy="6858000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E55AC2DE-E612-314E-91EB-81376E705F86}"/>
              </a:ext>
            </a:extLst>
          </p:cNvPr>
          <p:cNvSpPr/>
          <p:nvPr/>
        </p:nvSpPr>
        <p:spPr>
          <a:xfrm rot="10800000" flipV="1">
            <a:off x="609600" y="3631525"/>
            <a:ext cx="2895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000000"/>
                </a:solidFill>
                <a:latin typeface="Arial" panose="020B0604020202020204" pitchFamily="34" charset="0"/>
              </a:rPr>
              <a:t>World </a:t>
            </a:r>
            <a:r>
              <a:rPr lang="hu-HU" b="1" dirty="0" err="1">
                <a:solidFill>
                  <a:srgbClr val="000000"/>
                </a:solidFill>
                <a:latin typeface="Arial" panose="020B0604020202020204" pitchFamily="34" charset="0"/>
              </a:rPr>
              <a:t>Allergy</a:t>
            </a:r>
            <a:r>
              <a:rPr lang="hu-HU" b="1" dirty="0">
                <a:solidFill>
                  <a:srgbClr val="000000"/>
                </a:solidFill>
                <a:latin typeface="Arial" panose="020B0604020202020204" pitchFamily="34" charset="0"/>
              </a:rPr>
              <a:t> Organization </a:t>
            </a:r>
            <a:r>
              <a:rPr lang="hu-HU" b="1" dirty="0" err="1">
                <a:solidFill>
                  <a:srgbClr val="000000"/>
                </a:solidFill>
                <a:latin typeface="Arial" panose="020B0604020202020204" pitchFamily="34" charset="0"/>
              </a:rPr>
              <a:t>Guidelines</a:t>
            </a:r>
            <a:r>
              <a:rPr lang="hu-HU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b="1" dirty="0" err="1">
                <a:solidFill>
                  <a:srgbClr val="000000"/>
                </a:solidFill>
                <a:latin typeface="Arial" panose="020B0604020202020204" pitchFamily="34" charset="0"/>
              </a:rPr>
              <a:t>for</a:t>
            </a:r>
            <a:r>
              <a:rPr lang="hu-HU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b="1" dirty="0" err="1">
                <a:solidFill>
                  <a:srgbClr val="000000"/>
                </a:solidFill>
                <a:latin typeface="Arial" panose="020B0604020202020204" pitchFamily="34" charset="0"/>
              </a:rPr>
              <a:t>the</a:t>
            </a:r>
            <a:r>
              <a:rPr lang="hu-HU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b="1" dirty="0" err="1">
                <a:solidFill>
                  <a:srgbClr val="000000"/>
                </a:solidFill>
                <a:latin typeface="Arial" panose="020B0604020202020204" pitchFamily="34" charset="0"/>
              </a:rPr>
              <a:t>Assessment</a:t>
            </a:r>
            <a:r>
              <a:rPr lang="hu-HU" b="1" dirty="0">
                <a:solidFill>
                  <a:srgbClr val="000000"/>
                </a:solidFill>
                <a:latin typeface="Arial" panose="020B0604020202020204" pitchFamily="34" charset="0"/>
              </a:rPr>
              <a:t> and Management of </a:t>
            </a:r>
            <a:r>
              <a:rPr lang="hu-HU" b="1" dirty="0" err="1">
                <a:solidFill>
                  <a:srgbClr val="000000"/>
                </a:solidFill>
                <a:latin typeface="Arial" panose="020B0604020202020204" pitchFamily="34" charset="0"/>
              </a:rPr>
              <a:t>Anaphylaxis</a:t>
            </a:r>
            <a:br>
              <a:rPr lang="hu-HU" dirty="0"/>
            </a:br>
            <a:r>
              <a:rPr lang="hu-HU" i="1" dirty="0">
                <a:solidFill>
                  <a:srgbClr val="000000"/>
                </a:solidFill>
                <a:latin typeface="Arial" panose="020B0604020202020204" pitchFamily="34" charset="0"/>
              </a:rPr>
              <a:t>World </a:t>
            </a:r>
            <a:r>
              <a:rPr lang="hu-HU" i="1" dirty="0" err="1">
                <a:solidFill>
                  <a:srgbClr val="000000"/>
                </a:solidFill>
                <a:latin typeface="Arial" panose="020B0604020202020204" pitchFamily="34" charset="0"/>
              </a:rPr>
              <a:t>Allergy</a:t>
            </a:r>
            <a:r>
              <a:rPr lang="hu-HU" i="1" dirty="0">
                <a:solidFill>
                  <a:srgbClr val="000000"/>
                </a:solidFill>
                <a:latin typeface="Arial" panose="020B0604020202020204" pitchFamily="34" charset="0"/>
              </a:rPr>
              <a:t> Organization Journal</a:t>
            </a: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</a:rPr>
              <a:t>, 2011 4(2):13-37</a:t>
            </a:r>
            <a:endParaRPr lang="hu-HU" dirty="0"/>
          </a:p>
        </p:txBody>
      </p:sp>
      <p:sp>
        <p:nvSpPr>
          <p:cNvPr id="6" name="Cím 5">
            <a:extLst>
              <a:ext uri="{FF2B5EF4-FFF2-40B4-BE49-F238E27FC236}">
                <a16:creationId xmlns:a16="http://schemas.microsoft.com/office/drawing/2014/main" id="{8B0D6EEF-8D06-C948-A537-461C8C0D2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457200"/>
            <a:ext cx="7924800" cy="990600"/>
          </a:xfrm>
        </p:spPr>
        <p:txBody>
          <a:bodyPr/>
          <a:lstStyle/>
          <a:p>
            <a:r>
              <a:rPr lang="hu-HU" sz="2800" dirty="0" err="1"/>
              <a:t>Anafilaxia</a:t>
            </a:r>
            <a:r>
              <a:rPr lang="hu-HU" sz="2800" dirty="0"/>
              <a:t> lehetséges </a:t>
            </a:r>
            <a:br>
              <a:rPr lang="hu-HU" sz="2800" dirty="0"/>
            </a:br>
            <a:r>
              <a:rPr lang="hu-HU" sz="2800" dirty="0"/>
              <a:t>okozói</a:t>
            </a:r>
          </a:p>
        </p:txBody>
      </p:sp>
    </p:spTree>
    <p:extLst>
      <p:ext uri="{BB962C8B-B14F-4D97-AF65-F5344CB8AC3E}">
        <p14:creationId xmlns:p14="http://schemas.microsoft.com/office/powerpoint/2010/main" val="813159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040E6B5B-363F-E545-A917-397C8B27E8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0365" y="1719263"/>
            <a:ext cx="5203270" cy="4411662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806657CD-7DAA-064A-A5CD-1272BE82909A}"/>
              </a:ext>
            </a:extLst>
          </p:cNvPr>
          <p:cNvSpPr/>
          <p:nvPr/>
        </p:nvSpPr>
        <p:spPr>
          <a:xfrm>
            <a:off x="304800" y="533400"/>
            <a:ext cx="68688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888888"/>
                </a:solidFill>
                <a:latin typeface="arial" panose="020B0604020202020204" pitchFamily="34" charset="0"/>
              </a:rPr>
              <a:t>α-</a:t>
            </a:r>
            <a:r>
              <a:rPr lang="hu-HU" dirty="0" err="1">
                <a:solidFill>
                  <a:srgbClr val="888888"/>
                </a:solidFill>
                <a:latin typeface="arial" panose="020B0604020202020204" pitchFamily="34" charset="0"/>
              </a:rPr>
              <a:t>Gal</a:t>
            </a:r>
            <a:r>
              <a:rPr lang="hu-HU" dirty="0">
                <a:solidFill>
                  <a:srgbClr val="888888"/>
                </a:solidFill>
                <a:latin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888888"/>
                </a:solidFill>
                <a:latin typeface="arial" panose="020B0604020202020204" pitchFamily="34" charset="0"/>
              </a:rPr>
              <a:t>syndrome</a:t>
            </a:r>
            <a:r>
              <a:rPr lang="hu-HU" dirty="0">
                <a:solidFill>
                  <a:srgbClr val="888888"/>
                </a:solidFill>
                <a:latin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888888"/>
                </a:solidFill>
                <a:latin typeface="arial" panose="020B0604020202020204" pitchFamily="34" charset="0"/>
              </a:rPr>
              <a:t>describes</a:t>
            </a:r>
            <a:r>
              <a:rPr lang="hu-HU" dirty="0">
                <a:solidFill>
                  <a:srgbClr val="888888"/>
                </a:solidFill>
                <a:latin typeface="arial" panose="020B0604020202020204" pitchFamily="34" charset="0"/>
              </a:rPr>
              <a:t> a </a:t>
            </a:r>
            <a:r>
              <a:rPr lang="hu-HU" dirty="0" err="1">
                <a:solidFill>
                  <a:srgbClr val="888888"/>
                </a:solidFill>
                <a:latin typeface="arial" panose="020B0604020202020204" pitchFamily="34" charset="0"/>
              </a:rPr>
              <a:t>novel</a:t>
            </a:r>
            <a:r>
              <a:rPr lang="hu-HU" dirty="0">
                <a:solidFill>
                  <a:srgbClr val="888888"/>
                </a:solidFill>
                <a:latin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888888"/>
                </a:solidFill>
                <a:latin typeface="arial" panose="020B0604020202020204" pitchFamily="34" charset="0"/>
              </a:rPr>
              <a:t>IgE-mediated</a:t>
            </a:r>
            <a:r>
              <a:rPr lang="hu-HU" dirty="0">
                <a:solidFill>
                  <a:srgbClr val="888888"/>
                </a:solidFill>
                <a:latin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888888"/>
                </a:solidFill>
                <a:latin typeface="arial" panose="020B0604020202020204" pitchFamily="34" charset="0"/>
              </a:rPr>
              <a:t>immediate-type</a:t>
            </a:r>
            <a:r>
              <a:rPr lang="hu-HU" dirty="0">
                <a:solidFill>
                  <a:srgbClr val="888888"/>
                </a:solidFill>
                <a:latin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888888"/>
                </a:solidFill>
                <a:latin typeface="arial" panose="020B0604020202020204" pitchFamily="34" charset="0"/>
              </a:rPr>
              <a:t>allergy</a:t>
            </a:r>
            <a:r>
              <a:rPr lang="hu-HU" dirty="0">
                <a:solidFill>
                  <a:srgbClr val="888888"/>
                </a:solidFill>
                <a:latin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888888"/>
                </a:solidFill>
                <a:latin typeface="arial" panose="020B0604020202020204" pitchFamily="34" charset="0"/>
              </a:rPr>
              <a:t>to</a:t>
            </a:r>
            <a:r>
              <a:rPr lang="hu-HU" dirty="0">
                <a:solidFill>
                  <a:srgbClr val="888888"/>
                </a:solidFill>
                <a:latin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888888"/>
                </a:solidFill>
                <a:latin typeface="arial" panose="020B0604020202020204" pitchFamily="34" charset="0"/>
              </a:rPr>
              <a:t>the</a:t>
            </a:r>
            <a:r>
              <a:rPr lang="hu-HU" dirty="0">
                <a:solidFill>
                  <a:srgbClr val="888888"/>
                </a:solidFill>
                <a:latin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888888"/>
                </a:solidFill>
                <a:latin typeface="arial" panose="020B0604020202020204" pitchFamily="34" charset="0"/>
              </a:rPr>
              <a:t>disaccharide</a:t>
            </a:r>
            <a:r>
              <a:rPr lang="hu-HU" dirty="0">
                <a:solidFill>
                  <a:srgbClr val="888888"/>
                </a:solidFill>
                <a:latin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888888"/>
                </a:solidFill>
                <a:latin typeface="arial" panose="020B0604020202020204" pitchFamily="34" charset="0"/>
              </a:rPr>
              <a:t>galactose</a:t>
            </a:r>
            <a:r>
              <a:rPr lang="hu-HU" dirty="0">
                <a:solidFill>
                  <a:srgbClr val="888888"/>
                </a:solidFill>
                <a:latin typeface="arial" panose="020B0604020202020204" pitchFamily="34" charset="0"/>
              </a:rPr>
              <a:t>-</a:t>
            </a:r>
            <a:r>
              <a:rPr lang="el-GR" dirty="0">
                <a:solidFill>
                  <a:srgbClr val="888888"/>
                </a:solidFill>
                <a:latin typeface="arial" panose="020B0604020202020204" pitchFamily="34" charset="0"/>
              </a:rPr>
              <a:t>α-1,3-</a:t>
            </a:r>
            <a:r>
              <a:rPr lang="hu-HU" dirty="0" err="1">
                <a:solidFill>
                  <a:srgbClr val="888888"/>
                </a:solidFill>
                <a:latin typeface="arial" panose="020B0604020202020204" pitchFamily="34" charset="0"/>
              </a:rPr>
              <a:t>galactose</a:t>
            </a:r>
            <a:r>
              <a:rPr lang="hu-HU" dirty="0">
                <a:solidFill>
                  <a:srgbClr val="888888"/>
                </a:solidFill>
                <a:latin typeface="arial" panose="020B0604020202020204" pitchFamily="34" charset="0"/>
              </a:rPr>
              <a:t> (</a:t>
            </a:r>
            <a:r>
              <a:rPr lang="el-GR" dirty="0">
                <a:solidFill>
                  <a:srgbClr val="888888"/>
                </a:solidFill>
                <a:latin typeface="arial" panose="020B0604020202020204" pitchFamily="34" charset="0"/>
              </a:rPr>
              <a:t>α-</a:t>
            </a:r>
            <a:r>
              <a:rPr lang="hu-HU" dirty="0" err="1">
                <a:solidFill>
                  <a:srgbClr val="888888"/>
                </a:solidFill>
                <a:latin typeface="arial" panose="020B0604020202020204" pitchFamily="34" charset="0"/>
              </a:rPr>
              <a:t>Gal</a:t>
            </a:r>
            <a:r>
              <a:rPr lang="hu-HU" dirty="0">
                <a:solidFill>
                  <a:srgbClr val="888888"/>
                </a:solidFill>
                <a:latin typeface="arial" panose="020B0604020202020204" pitchFamily="34" charset="0"/>
              </a:rPr>
              <a:t>) </a:t>
            </a:r>
            <a:r>
              <a:rPr lang="hu-HU" dirty="0" err="1">
                <a:solidFill>
                  <a:srgbClr val="888888"/>
                </a:solidFill>
                <a:latin typeface="arial" panose="020B0604020202020204" pitchFamily="34" charset="0"/>
              </a:rPr>
              <a:t>as</a:t>
            </a:r>
            <a:r>
              <a:rPr lang="hu-HU" dirty="0">
                <a:solidFill>
                  <a:srgbClr val="888888"/>
                </a:solidFill>
                <a:latin typeface="arial" panose="020B0604020202020204" pitchFamily="34" charset="0"/>
              </a:rPr>
              <a:t> an </a:t>
            </a:r>
            <a:r>
              <a:rPr lang="hu-HU" dirty="0" err="1">
                <a:solidFill>
                  <a:srgbClr val="888888"/>
                </a:solidFill>
                <a:latin typeface="arial" panose="020B0604020202020204" pitchFamily="34" charset="0"/>
              </a:rPr>
              <a:t>allergen</a:t>
            </a:r>
            <a:r>
              <a:rPr lang="hu-HU" dirty="0">
                <a:solidFill>
                  <a:srgbClr val="888888"/>
                </a:solidFill>
                <a:latin typeface="arial" panose="020B0604020202020204" pitchFamily="34" charset="0"/>
              </a:rPr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74323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C80568C-CFF2-FF4F-8BC1-14E197BD8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 err="1"/>
              <a:t>Anafilaxia</a:t>
            </a:r>
            <a:r>
              <a:rPr lang="hu-HU" sz="2800" dirty="0"/>
              <a:t> kiváltásában/súlyosság fokozásában szereplő </a:t>
            </a:r>
            <a:r>
              <a:rPr lang="hu-HU" sz="2800" dirty="0" err="1"/>
              <a:t>kofaktorok</a:t>
            </a:r>
            <a:endParaRPr lang="hu-HU" sz="28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E441515-950E-CC4B-A1F3-A1C1E1D4F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EIA: </a:t>
            </a:r>
            <a:r>
              <a:rPr lang="hu-HU" dirty="0" err="1"/>
              <a:t>exercise-induced</a:t>
            </a:r>
            <a:r>
              <a:rPr lang="hu-HU" dirty="0"/>
              <a:t> </a:t>
            </a:r>
            <a:r>
              <a:rPr lang="hu-HU" dirty="0" err="1"/>
              <a:t>anaphylaxis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WDEIA: búzafüggő EIA: omega-5 </a:t>
            </a:r>
            <a:r>
              <a:rPr lang="hu-HU" dirty="0" err="1"/>
              <a:t>gliadin</a:t>
            </a:r>
            <a:r>
              <a:rPr lang="hu-HU" dirty="0"/>
              <a:t>, HMW-</a:t>
            </a:r>
            <a:r>
              <a:rPr lang="hu-HU" dirty="0" err="1"/>
              <a:t>glutenin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CEFA: egyéb élelmiszerek, pl. nyers szójatej (Bet v1 </a:t>
            </a:r>
            <a:r>
              <a:rPr lang="hu-HU" dirty="0" err="1"/>
              <a:t>szenzitizáció</a:t>
            </a:r>
            <a:r>
              <a:rPr lang="hu-HU" dirty="0"/>
              <a:t>), </a:t>
            </a:r>
            <a:r>
              <a:rPr lang="hu-HU" dirty="0" err="1"/>
              <a:t>nsLTP</a:t>
            </a:r>
            <a:r>
              <a:rPr lang="hu-HU" dirty="0"/>
              <a:t>: őszibarack </a:t>
            </a:r>
          </a:p>
          <a:p>
            <a:pPr marL="0" indent="0">
              <a:buNone/>
            </a:pPr>
            <a:r>
              <a:rPr lang="hu-HU" dirty="0"/>
              <a:t>Egyéb </a:t>
            </a:r>
            <a:r>
              <a:rPr lang="hu-HU" dirty="0" err="1"/>
              <a:t>kofaktorok</a:t>
            </a:r>
            <a:r>
              <a:rPr lang="hu-HU" dirty="0"/>
              <a:t>, melyek </a:t>
            </a:r>
            <a:r>
              <a:rPr lang="hu-HU" dirty="0" err="1"/>
              <a:t>anafilaxiát</a:t>
            </a:r>
            <a:r>
              <a:rPr lang="hu-HU" dirty="0"/>
              <a:t> </a:t>
            </a:r>
            <a:r>
              <a:rPr lang="hu-HU" dirty="0" err="1"/>
              <a:t>triggerelhetnek</a:t>
            </a:r>
            <a:r>
              <a:rPr lang="hu-HU" dirty="0"/>
              <a:t> vagy súlyosbíthatnak: NSAID, alkohol, akut infekció, lázas állapot, menzesz, stresszhatások, </a:t>
            </a:r>
            <a:r>
              <a:rPr lang="hu-HU" dirty="0" err="1"/>
              <a:t>syst</a:t>
            </a:r>
            <a:r>
              <a:rPr lang="hu-HU" dirty="0"/>
              <a:t>. </a:t>
            </a:r>
            <a:r>
              <a:rPr lang="hu-HU" dirty="0" err="1"/>
              <a:t>mastocytosis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14234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073CA547-70DB-1545-BFD7-862919FB6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19200"/>
            <a:ext cx="7315200" cy="5638800"/>
          </a:xfrm>
          <a:prstGeom prst="rect">
            <a:avLst/>
          </a:prstGeom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DE40155C-C11E-DD41-B7C0-84919CF1C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020762"/>
          </a:xfrm>
        </p:spPr>
        <p:txBody>
          <a:bodyPr/>
          <a:lstStyle/>
          <a:p>
            <a:r>
              <a:rPr lang="hu-HU" sz="2800" dirty="0"/>
              <a:t>Molekuláris allergia diagnosztika alkalmazása </a:t>
            </a:r>
            <a:r>
              <a:rPr lang="hu-HU" sz="2800" dirty="0" err="1"/>
              <a:t>anafilaxia</a:t>
            </a:r>
            <a:r>
              <a:rPr lang="hu-HU" sz="2800" dirty="0"/>
              <a:t> kivizsgálásában</a:t>
            </a:r>
          </a:p>
        </p:txBody>
      </p:sp>
    </p:spTree>
    <p:extLst>
      <p:ext uri="{BB962C8B-B14F-4D97-AF65-F5344CB8AC3E}">
        <p14:creationId xmlns:p14="http://schemas.microsoft.com/office/powerpoint/2010/main" val="2557292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C1217-D2CD-1D4F-A469-70B803598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401762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hu-HU" sz="2400" dirty="0"/>
              <a:t>110 “</a:t>
            </a:r>
            <a:r>
              <a:rPr lang="en-US" altLang="hu-HU" sz="2400" dirty="0" err="1"/>
              <a:t>idiopáthiás</a:t>
            </a:r>
            <a:r>
              <a:rPr lang="en-US" altLang="hu-HU" sz="2400" dirty="0"/>
              <a:t>” </a:t>
            </a:r>
            <a:r>
              <a:rPr lang="en-US" altLang="hu-HU" sz="2400" dirty="0" err="1"/>
              <a:t>anafilaxiás</a:t>
            </a:r>
            <a:r>
              <a:rPr lang="en-US" altLang="hu-HU" sz="2400" dirty="0"/>
              <a:t> </a:t>
            </a:r>
            <a:r>
              <a:rPr lang="en-US" altLang="hu-HU" sz="2400" dirty="0" err="1"/>
              <a:t>beteg</a:t>
            </a:r>
            <a:r>
              <a:rPr lang="en-US" altLang="hu-HU" sz="2400" dirty="0"/>
              <a:t> ISAC multiplex </a:t>
            </a:r>
            <a:r>
              <a:rPr lang="en-US" altLang="hu-HU" sz="2400" dirty="0" err="1"/>
              <a:t>allergiavizsgálata</a:t>
            </a:r>
            <a:r>
              <a:rPr lang="en-US" altLang="hu-HU" sz="2400" dirty="0"/>
              <a:t>: 35 </a:t>
            </a:r>
            <a:r>
              <a:rPr lang="en-US" altLang="hu-HU" sz="2400" dirty="0" err="1"/>
              <a:t>esetben</a:t>
            </a:r>
            <a:r>
              <a:rPr lang="en-US" altLang="hu-HU" sz="2400" dirty="0"/>
              <a:t> </a:t>
            </a:r>
            <a:r>
              <a:rPr lang="en-US" altLang="hu-HU" sz="2400" dirty="0" err="1"/>
              <a:t>azonosított</a:t>
            </a:r>
            <a:r>
              <a:rPr lang="en-US" altLang="hu-HU" sz="2400" dirty="0"/>
              <a:t> </a:t>
            </a:r>
            <a:r>
              <a:rPr lang="en-US" altLang="hu-HU" sz="2400" dirty="0" err="1"/>
              <a:t>lehetséges</a:t>
            </a:r>
            <a:r>
              <a:rPr lang="en-US" altLang="hu-HU" sz="2400" dirty="0"/>
              <a:t> </a:t>
            </a:r>
            <a:r>
              <a:rPr lang="en-US" altLang="hu-HU" sz="2400" dirty="0" err="1"/>
              <a:t>molekuláris</a:t>
            </a:r>
            <a:r>
              <a:rPr lang="en-US" altLang="hu-HU" sz="2400" dirty="0"/>
              <a:t> </a:t>
            </a:r>
            <a:r>
              <a:rPr lang="en-US" altLang="hu-HU" sz="2400" dirty="0" err="1"/>
              <a:t>allergént</a:t>
            </a:r>
            <a:endParaRPr lang="en-US" altLang="hu-HU" sz="2400" dirty="0"/>
          </a:p>
        </p:txBody>
      </p:sp>
      <p:pic>
        <p:nvPicPr>
          <p:cNvPr id="33794" name="Content Placeholder 3" descr="ISAC.jpg">
            <a:extLst>
              <a:ext uri="{FF2B5EF4-FFF2-40B4-BE49-F238E27FC236}">
                <a16:creationId xmlns:a16="http://schemas.microsoft.com/office/drawing/2014/main" id="{6EF4DF80-FEFA-304F-A1D7-54C242F83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6" r="-5276"/>
          <a:stretch>
            <a:fillRect/>
          </a:stretch>
        </p:blipFill>
        <p:spPr>
          <a:xfrm>
            <a:off x="152400" y="1758950"/>
            <a:ext cx="8518525" cy="479425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28E729-221E-BE49-9FAB-5E87D5588B9E}"/>
              </a:ext>
            </a:extLst>
          </p:cNvPr>
          <p:cNvSpPr txBox="1"/>
          <p:nvPr/>
        </p:nvSpPr>
        <p:spPr>
          <a:xfrm>
            <a:off x="4191000" y="6553200"/>
            <a:ext cx="51736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7030A0"/>
                </a:solidFill>
                <a:latin typeface="+mn-lt"/>
                <a:ea typeface="+mn-ea"/>
              </a:rPr>
              <a:t>Cardona et. al. </a:t>
            </a:r>
            <a:r>
              <a:rPr lang="en-US" sz="1600" dirty="0" err="1">
                <a:solidFill>
                  <a:srgbClr val="7030A0"/>
                </a:solidFill>
                <a:latin typeface="+mn-lt"/>
                <a:ea typeface="+mn-ea"/>
              </a:rPr>
              <a:t>Curr</a:t>
            </a:r>
            <a:r>
              <a:rPr lang="en-US" sz="1600" dirty="0">
                <a:solidFill>
                  <a:srgbClr val="7030A0"/>
                </a:solidFill>
                <a:latin typeface="+mn-lt"/>
                <a:ea typeface="+mn-ea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+mn-lt"/>
                <a:ea typeface="+mn-ea"/>
              </a:rPr>
              <a:t>Opin</a:t>
            </a:r>
            <a:r>
              <a:rPr lang="en-US" sz="1600" dirty="0">
                <a:solidFill>
                  <a:srgbClr val="7030A0"/>
                </a:solidFill>
                <a:latin typeface="+mn-lt"/>
                <a:ea typeface="+mn-ea"/>
              </a:rPr>
              <a:t> Allergy </a:t>
            </a:r>
            <a:r>
              <a:rPr lang="en-US" sz="1600" dirty="0" err="1">
                <a:solidFill>
                  <a:srgbClr val="7030A0"/>
                </a:solidFill>
                <a:latin typeface="+mn-lt"/>
                <a:ea typeface="+mn-ea"/>
              </a:rPr>
              <a:t>Clin</a:t>
            </a:r>
            <a:r>
              <a:rPr lang="en-US" sz="1600" dirty="0">
                <a:solidFill>
                  <a:srgbClr val="7030A0"/>
                </a:solidFill>
                <a:latin typeface="+mn-lt"/>
                <a:ea typeface="+mn-ea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+mn-lt"/>
                <a:ea typeface="+mn-ea"/>
              </a:rPr>
              <a:t>Immunol</a:t>
            </a:r>
            <a:r>
              <a:rPr lang="en-US" sz="1600" dirty="0">
                <a:solidFill>
                  <a:srgbClr val="7030A0"/>
                </a:solidFill>
                <a:latin typeface="+mn-lt"/>
                <a:ea typeface="+mn-ea"/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562275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A3C28E-853C-454C-8EBE-30B38803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22238"/>
            <a:ext cx="7467600" cy="715962"/>
          </a:xfrm>
        </p:spPr>
        <p:txBody>
          <a:bodyPr/>
          <a:lstStyle/>
          <a:p>
            <a:r>
              <a:rPr lang="hu-HU" sz="3200" dirty="0" err="1"/>
              <a:t>Anafilaxia</a:t>
            </a:r>
            <a:r>
              <a:rPr lang="hu-HU" sz="3200" dirty="0"/>
              <a:t> diagnózis megállapítása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D119D7A2-377D-4A4E-A7A6-9EF03EAC2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66800"/>
            <a:ext cx="7848600" cy="566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261"/>
      </p:ext>
    </p:extLst>
  </p:cSld>
  <p:clrMapOvr>
    <a:masterClrMapping/>
  </p:clrMapOvr>
</p:sld>
</file>

<file path=ppt/theme/theme1.xml><?xml version="1.0" encoding="utf-8"?>
<a:theme xmlns:a="http://schemas.openxmlformats.org/drawingml/2006/main" name="TM06088808">
  <a:themeElements>
    <a:clrScheme name="1_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1_Network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{20CCE94A-3BB2-6642-8521-A4176F15B180}tf10001069</Template>
  <TotalTime>13101</TotalTime>
  <Words>765</Words>
  <Application>Microsoft Macintosh PowerPoint</Application>
  <PresentationFormat>Diavetítés a képernyőre (4:3 oldalarány)</PresentationFormat>
  <Paragraphs>139</Paragraphs>
  <Slides>22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8" baseType="lpstr">
      <vt:lpstr>ＭＳ Ｐゴシック</vt:lpstr>
      <vt:lpstr>Arial</vt:lpstr>
      <vt:lpstr>Arial</vt:lpstr>
      <vt:lpstr>Arial Rounded MT Bold</vt:lpstr>
      <vt:lpstr>Wingdings</vt:lpstr>
      <vt:lpstr>TM06088808</vt:lpstr>
      <vt:lpstr>ANAFILAXIA KLASSZIFIKÁCIÓ:  egységes grading system/ osztályozás igénye</vt:lpstr>
      <vt:lpstr>ANAFILAXIA DEFINICIÓJA</vt:lpstr>
      <vt:lpstr>Anafilaxia időbeli lefolyása:</vt:lpstr>
      <vt:lpstr>Anafilaxia lehetséges  okozói</vt:lpstr>
      <vt:lpstr>PowerPoint-bemutató</vt:lpstr>
      <vt:lpstr>Anafilaxia kiváltásában/súlyosság fokozásában szereplő kofaktorok</vt:lpstr>
      <vt:lpstr>Molekuláris allergia diagnosztika alkalmazása anafilaxia kivizsgálásában</vt:lpstr>
      <vt:lpstr>110 “idiopáthiás” anafilaxiás beteg ISAC multiplex allergiavizsgálata: 35 esetben azonosított lehetséges molekuláris allergént</vt:lpstr>
      <vt:lpstr>Anafilaxia diagnózis megállapítása</vt:lpstr>
      <vt:lpstr>World Allergy Organization Guidelines for the Assessment and Management of Anaphylaxis  Simons et al. World Allergy Organization Journal, 2011; 4(2):13-37, F  Simons et al. J ALLERGY CLIN IMMUNOL March 2011 VOLUME 127, NUMBER 3, 593.e4    Bőrtünet önmagában nem elegendő a diagnózis felállításához??? </vt:lpstr>
      <vt:lpstr>Ideális anafilaxia pontozási rendszer (grading system)</vt:lpstr>
      <vt:lpstr>Különböző anafilaxia osztályozási rendszerek, konszenzus hiánya</vt:lpstr>
      <vt:lpstr>Anafilaxia hagyományos klasszifikációja</vt:lpstr>
      <vt:lpstr>Sampson5 grading</vt:lpstr>
      <vt:lpstr>Sampson5 anafilaxia osztályozás/grading: </vt:lpstr>
      <vt:lpstr>PowerPoint-bemutató</vt:lpstr>
      <vt:lpstr> WAO ajánlás SCIT szisztémás adverz reakciók (SR) osztályozására:   WAO SCIT SR pontozásos rendszer </vt:lpstr>
      <vt:lpstr>PowerPoint-bemutató</vt:lpstr>
      <vt:lpstr>Szisztémás adverz reakció pontozása:  SR fokozata+adrenalin beadás betűjele+első sziszt. tünet leirása+SR megjelenési ideje a SCIT beadása után  (pl. SR 2a, hányás, 3 perc)</vt:lpstr>
      <vt:lpstr> Muraro et al: The urgent need for a harmonized severity scoring system of severe allergic reactions Allergy 2018;73, 1792-1800</vt:lpstr>
      <vt:lpstr>PowerPoint-bemutató</vt:lpstr>
      <vt:lpstr>KÖSZÖNÖM A FIGYELMET!</vt:lpstr>
    </vt:vector>
  </TitlesOfParts>
  <Manager/>
  <Company>Microsoft Corporation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Training Presentation</dc:title>
  <dc:subject/>
  <dc:creator/>
  <cp:keywords/>
  <dc:description/>
  <cp:lastModifiedBy>Microsoft Office-felhasználó</cp:lastModifiedBy>
  <cp:revision>272</cp:revision>
  <dcterms:created xsi:type="dcterms:W3CDTF">2001-07-11T20:20:48Z</dcterms:created>
  <dcterms:modified xsi:type="dcterms:W3CDTF">2019-02-02T05:30:39Z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TC060888081033</vt:lpwstr>
  </property>
</Properties>
</file>